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Default Extension="gif" ContentType="image/gif"/>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Default Extension="png" ContentType="image/pn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2"/>
  </p:notesMasterIdLst>
  <p:sldIdLst>
    <p:sldId id="256" r:id="rId2"/>
    <p:sldId id="257" r:id="rId3"/>
    <p:sldId id="258" r:id="rId4"/>
    <p:sldId id="259" r:id="rId5"/>
    <p:sldId id="260" r:id="rId6"/>
    <p:sldId id="263" r:id="rId7"/>
    <p:sldId id="265" r:id="rId8"/>
    <p:sldId id="264" r:id="rId9"/>
    <p:sldId id="266" r:id="rId10"/>
    <p:sldId id="261" r:id="rId11"/>
    <p:sldId id="268" r:id="rId12"/>
    <p:sldId id="269" r:id="rId13"/>
    <p:sldId id="262" r:id="rId14"/>
    <p:sldId id="267" r:id="rId15"/>
    <p:sldId id="270" r:id="rId16"/>
    <p:sldId id="273" r:id="rId17"/>
    <p:sldId id="274" r:id="rId18"/>
    <p:sldId id="276" r:id="rId19"/>
    <p:sldId id="271" r:id="rId20"/>
    <p:sldId id="272" r:id="rId2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800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19" autoAdjust="0"/>
    <p:restoredTop sz="94709" autoAdjust="0"/>
  </p:normalViewPr>
  <p:slideViewPr>
    <p:cSldViewPr>
      <p:cViewPr varScale="1">
        <p:scale>
          <a:sx n="70" d="100"/>
          <a:sy n="70" d="100"/>
        </p:scale>
        <p:origin x="-516" y="-10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A791772-3DC2-4D4A-820E-F21A84D0A992}" type="datetimeFigureOut">
              <a:rPr lang="en-US" smtClean="0"/>
              <a:pPr/>
              <a:t>9/12/2008</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71FBE3B-F6A3-4021-9F7F-A1AE0CB52F1E}" type="slidenum">
              <a:rPr lang="en-AU" smtClean="0"/>
              <a:pPr/>
              <a:t>‹#›</a:t>
            </a:fld>
            <a:endParaRPr lang="en-AU"/>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ECF031F-C609-426D-91EB-8B1084CF073E}" type="slidenum">
              <a:rPr lang="en-GB"/>
              <a:pPr/>
              <a:t>6</a:t>
            </a:fld>
            <a:endParaRPr lang="en-GB"/>
          </a:p>
        </p:txBody>
      </p:sp>
      <p:sp>
        <p:nvSpPr>
          <p:cNvPr id="169986"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69987"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55B5AFB9-D5DE-4845-9740-EBE10A703DD8}" type="slidenum">
              <a:rPr lang="en-GB"/>
              <a:pPr/>
              <a:t>7</a:t>
            </a:fld>
            <a:endParaRPr lang="en-GB"/>
          </a:p>
        </p:txBody>
      </p:sp>
      <p:sp>
        <p:nvSpPr>
          <p:cNvPr id="153602"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53603"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3470AC6-4DF4-4BB9-A6D9-C2D437CF9B36}" type="slidenum">
              <a:rPr lang="en-GB"/>
              <a:pPr/>
              <a:t>8</a:t>
            </a:fld>
            <a:endParaRPr lang="en-GB"/>
          </a:p>
        </p:txBody>
      </p:sp>
      <p:sp>
        <p:nvSpPr>
          <p:cNvPr id="161794"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61795"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EC15BF4-4A5D-4CA4-ACED-6600FD7D5718}" type="slidenum">
              <a:rPr lang="en-GB"/>
              <a:pPr/>
              <a:t>9</a:t>
            </a:fld>
            <a:endParaRPr lang="en-GB"/>
          </a:p>
        </p:txBody>
      </p:sp>
      <p:sp>
        <p:nvSpPr>
          <p:cNvPr id="157698" name="Rectangle 2"/>
          <p:cNvSpPr>
            <a:spLocks noGrp="1" noRot="1" noChangeAspect="1" noChangeArrowheads="1" noTextEdit="1"/>
          </p:cNvSpPr>
          <p:nvPr>
            <p:ph type="sldImg"/>
          </p:nvPr>
        </p:nvSpPr>
        <p:spPr bwMode="auto">
          <a:xfrm>
            <a:off x="1143000" y="685800"/>
            <a:ext cx="4572000" cy="3429000"/>
          </a:xfrm>
          <a:prstGeom prst="rect">
            <a:avLst/>
          </a:prstGeom>
          <a:solidFill>
            <a:srgbClr val="FFFFFF"/>
          </a:solidFill>
          <a:ln>
            <a:solidFill>
              <a:srgbClr val="000000"/>
            </a:solidFill>
            <a:miter lim="800000"/>
            <a:headEnd/>
            <a:tailEnd/>
          </a:ln>
        </p:spPr>
      </p:sp>
      <p:sp>
        <p:nvSpPr>
          <p:cNvPr id="157699" name="Rectangle 3"/>
          <p:cNvSpPr>
            <a:spLocks noGrp="1" noChangeArrowheads="1"/>
          </p:cNvSpPr>
          <p:nvPr>
            <p:ph type="body" idx="1"/>
          </p:nvPr>
        </p:nvSpPr>
        <p:spPr bwMode="auto">
          <a:xfrm>
            <a:off x="914400" y="4343400"/>
            <a:ext cx="5029200" cy="4114800"/>
          </a:xfrm>
          <a:prstGeom prst="rect">
            <a:avLst/>
          </a:prstGeom>
          <a:solidFill>
            <a:srgbClr val="FFFFFF"/>
          </a:solidFill>
          <a:ln>
            <a:solidFill>
              <a:srgbClr val="000000"/>
            </a:solidFill>
            <a:miter lim="800000"/>
            <a:headEnd/>
            <a:tailEnd/>
          </a:ln>
        </p:spPr>
        <p:txBody>
          <a:bodyPr/>
          <a:lstStyle/>
          <a:p>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B1152CE-2CB9-4C1D-BB49-50DB6DE65D60}" type="slidenum">
              <a:rPr lang="en-GB"/>
              <a:pPr/>
              <a:t>14</a:t>
            </a:fld>
            <a:endParaRPr lang="en-GB"/>
          </a:p>
        </p:txBody>
      </p:sp>
      <p:sp>
        <p:nvSpPr>
          <p:cNvPr id="182274" name="Rectangle 2"/>
          <p:cNvSpPr>
            <a:spLocks noGrp="1" noRot="1" noChangeAspect="1" noChangeArrowheads="1" noTextEdit="1"/>
          </p:cNvSpPr>
          <p:nvPr>
            <p:ph type="sldImg"/>
          </p:nvPr>
        </p:nvSpPr>
        <p:spPr>
          <a:ln/>
        </p:spPr>
      </p:sp>
      <p:sp>
        <p:nvSpPr>
          <p:cNvPr id="182275"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AU"/>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9F401CD2-859E-473E-9534-21CAFDB177C8}" type="datetimeFigureOut">
              <a:rPr lang="en-US" smtClean="0"/>
              <a:pPr/>
              <a:t>9/12/2008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22B6497F-F907-418C-A4CA-6878B01F21FD}" type="slidenum">
              <a:rPr lang="en-AU" smtClean="0"/>
              <a:pPr/>
              <a:t>‹#›</a:t>
            </a:fld>
            <a:endParaRPr lang="en-A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9F401CD2-859E-473E-9534-21CAFDB177C8}" type="datetimeFigureOut">
              <a:rPr lang="en-US" smtClean="0"/>
              <a:pPr/>
              <a:t>9/12/2008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22B6497F-F907-418C-A4CA-6878B01F21FD}" type="slidenum">
              <a:rPr lang="en-AU" smtClean="0"/>
              <a:pPr/>
              <a:t>‹#›</a:t>
            </a:fld>
            <a:endParaRPr lang="en-A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9F401CD2-859E-473E-9534-21CAFDB177C8}" type="datetimeFigureOut">
              <a:rPr lang="en-US" smtClean="0"/>
              <a:pPr/>
              <a:t>9/12/2008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22B6497F-F907-418C-A4CA-6878B01F21FD}" type="slidenum">
              <a:rPr lang="en-AU" smtClean="0"/>
              <a:pPr/>
              <a:t>‹#›</a:t>
            </a:fld>
            <a:endParaRPr lang="en-A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9F401CD2-859E-473E-9534-21CAFDB177C8}" type="datetimeFigureOut">
              <a:rPr lang="en-US" smtClean="0"/>
              <a:pPr/>
              <a:t>9/12/2008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22B6497F-F907-418C-A4CA-6878B01F21FD}" type="slidenum">
              <a:rPr lang="en-AU" smtClean="0"/>
              <a:pPr/>
              <a:t>‹#›</a:t>
            </a:fld>
            <a:endParaRPr lang="en-A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9F401CD2-859E-473E-9534-21CAFDB177C8}" type="datetimeFigureOut">
              <a:rPr lang="en-US" smtClean="0"/>
              <a:pPr/>
              <a:t>9/12/2008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22B6497F-F907-418C-A4CA-6878B01F21FD}" type="slidenum">
              <a:rPr lang="en-AU" smtClean="0"/>
              <a:pPr/>
              <a:t>‹#›</a:t>
            </a:fld>
            <a:endParaRPr lang="en-A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9F401CD2-859E-473E-9534-21CAFDB177C8}" type="datetimeFigureOut">
              <a:rPr lang="en-US" smtClean="0"/>
              <a:pPr/>
              <a:t>9/12/2008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22B6497F-F907-418C-A4CA-6878B01F21FD}" type="slidenum">
              <a:rPr lang="en-AU" smtClean="0"/>
              <a:pPr/>
              <a:t>‹#›</a:t>
            </a:fld>
            <a:endParaRPr lang="en-A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9F401CD2-859E-473E-9534-21CAFDB177C8}" type="datetimeFigureOut">
              <a:rPr lang="en-US" smtClean="0"/>
              <a:pPr/>
              <a:t>9/12/2008</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22B6497F-F907-418C-A4CA-6878B01F21FD}" type="slidenum">
              <a:rPr lang="en-AU" smtClean="0"/>
              <a:pPr/>
              <a:t>‹#›</a:t>
            </a:fld>
            <a:endParaRPr lang="en-A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9F401CD2-859E-473E-9534-21CAFDB177C8}" type="datetimeFigureOut">
              <a:rPr lang="en-US" smtClean="0"/>
              <a:pPr/>
              <a:t>9/12/2008</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22B6497F-F907-418C-A4CA-6878B01F21FD}" type="slidenum">
              <a:rPr lang="en-AU" smtClean="0"/>
              <a:pPr/>
              <a:t>‹#›</a:t>
            </a:fld>
            <a:endParaRPr lang="en-A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F401CD2-859E-473E-9534-21CAFDB177C8}" type="datetimeFigureOut">
              <a:rPr lang="en-US" smtClean="0"/>
              <a:pPr/>
              <a:t>9/12/2008</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22B6497F-F907-418C-A4CA-6878B01F21FD}" type="slidenum">
              <a:rPr lang="en-AU" smtClean="0"/>
              <a:pPr/>
              <a:t>‹#›</a:t>
            </a:fld>
            <a:endParaRPr lang="en-A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F401CD2-859E-473E-9534-21CAFDB177C8}" type="datetimeFigureOut">
              <a:rPr lang="en-US" smtClean="0"/>
              <a:pPr/>
              <a:t>9/12/2008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22B6497F-F907-418C-A4CA-6878B01F21FD}" type="slidenum">
              <a:rPr lang="en-AU" smtClean="0"/>
              <a:pPr/>
              <a:t>‹#›</a:t>
            </a:fld>
            <a:endParaRPr lang="en-A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9F401CD2-859E-473E-9534-21CAFDB177C8}" type="datetimeFigureOut">
              <a:rPr lang="en-US" smtClean="0"/>
              <a:pPr/>
              <a:t>9/12/2008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22B6497F-F907-418C-A4CA-6878B01F21FD}" type="slidenum">
              <a:rPr lang="en-AU" smtClean="0"/>
              <a:pPr/>
              <a:t>‹#›</a:t>
            </a:fld>
            <a:endParaRPr lang="en-A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F401CD2-859E-473E-9534-21CAFDB177C8}" type="datetimeFigureOut">
              <a:rPr lang="en-US" smtClean="0"/>
              <a:pPr/>
              <a:t>9/12/2008</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2B6497F-F907-418C-A4CA-6878B01F21FD}" type="slidenum">
              <a:rPr lang="en-AU" smtClean="0"/>
              <a:pPr/>
              <a:t>‹#›</a:t>
            </a:fld>
            <a:endParaRPr lang="en-A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gif"/><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hyperlink" Target="http://en.wikipedia.org/wiki/Image:Thylakoid.png" TargetMode="External"/><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3" Type="http://schemas.openxmlformats.org/officeDocument/2006/relationships/hyperlink" Target="http://en.wikipedia.org/wiki/Cyanobacterium" TargetMode="External"/><Relationship Id="rId2" Type="http://schemas.openxmlformats.org/officeDocument/2006/relationships/hyperlink" Target="http://en.wikipedia.org/wiki/Chloroplast" TargetMode="External"/><Relationship Id="rId1" Type="http://schemas.openxmlformats.org/officeDocument/2006/relationships/slideLayout" Target="../slideLayouts/slideLayout6.xml"/><Relationship Id="rId6" Type="http://schemas.openxmlformats.org/officeDocument/2006/relationships/hyperlink" Target="http://en.wikipedia.org/wiki/Lumen_(anatomy)" TargetMode="External"/><Relationship Id="rId5" Type="http://schemas.openxmlformats.org/officeDocument/2006/relationships/hyperlink" Target="http://en.wikipedia.org/wiki/Photosynthesis" TargetMode="External"/><Relationship Id="rId4" Type="http://schemas.openxmlformats.org/officeDocument/2006/relationships/hyperlink" Target="http://en.wikipedia.org/wiki/Light-dependent_reaction"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hyperlink" Target="http://en.wikipedia.org/wiki/Image:Chloroplast.svg"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hyperlink" Target="http://en.wikipedia.org/wiki/Photosynthetic_pigment" TargetMode="External"/><Relationship Id="rId2" Type="http://schemas.openxmlformats.org/officeDocument/2006/relationships/hyperlink" Target="http://en.wikipedia.org/wiki/Light-dependent_reaction" TargetMode="External"/><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hyperlink" Target="http://en.wikipedia.org/wiki/Photosystem" TargetMode="External"/><Relationship Id="rId2" Type="http://schemas.openxmlformats.org/officeDocument/2006/relationships/hyperlink" Target="http://en.wikipedia.org/wiki/Integral_membrane_protein" TargetMode="External"/><Relationship Id="rId1" Type="http://schemas.openxmlformats.org/officeDocument/2006/relationships/slideLayout" Target="../slideLayouts/slideLayout6.xml"/><Relationship Id="rId5" Type="http://schemas.openxmlformats.org/officeDocument/2006/relationships/hyperlink" Target="http://en.wikipedia.org/wiki/ATP_synthase" TargetMode="External"/><Relationship Id="rId4" Type="http://schemas.openxmlformats.org/officeDocument/2006/relationships/hyperlink" Target="http://en.wikipedia.org/wiki/Cytochrome_b6f_complex" TargetMode="External"/></Relationships>
</file>

<file path=ppt/slides/_rels/slide17.xml.rels><?xml version="1.0" encoding="UTF-8" standalone="yes"?>
<Relationships xmlns="http://schemas.openxmlformats.org/package/2006/relationships"><Relationship Id="rId3" Type="http://schemas.openxmlformats.org/officeDocument/2006/relationships/hyperlink" Target="http://en.wikipedia.org/wiki/Oxygen_evolution" TargetMode="External"/><Relationship Id="rId2" Type="http://schemas.openxmlformats.org/officeDocument/2006/relationships/hyperlink" Target="http://en.wikipedia.org/wiki/Light-dependent_reaction" TargetMode="External"/><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en.wikipedia.org/wiki/Image:Chlorophyll-a-3D-vdW.png" TargetMode="Externa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en.wikipedia.org/wiki/Image:Thylakoid_disc.png" TargetMode="External"/><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hyperlink" Target="http://en.wikipedia.org/wiki/Image:Thylakoid_membrane.png" TargetMode="Externa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4.xml"/><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www.cartage.org.lb/en/themes/sciences/botanicalsciences/PlantsStructure/PlantsStructure/plant.gif"/>
          <p:cNvPicPr/>
          <p:nvPr/>
        </p:nvPicPr>
        <p:blipFill>
          <a:blip r:embed="rId2"/>
          <a:srcRect/>
          <a:stretch>
            <a:fillRect/>
          </a:stretch>
        </p:blipFill>
        <p:spPr bwMode="auto">
          <a:xfrm>
            <a:off x="1800225" y="733425"/>
            <a:ext cx="5543550" cy="53911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42918"/>
            <a:ext cx="8229600" cy="5483245"/>
          </a:xfrm>
        </p:spPr>
        <p:txBody>
          <a:bodyPr>
            <a:normAutofit/>
          </a:bodyPr>
          <a:lstStyle/>
          <a:p>
            <a:r>
              <a:rPr lang="en-AU" dirty="0" smtClean="0"/>
              <a:t>Cells of the </a:t>
            </a:r>
            <a:r>
              <a:rPr lang="en-AU" dirty="0" err="1" smtClean="0"/>
              <a:t>mesophyll</a:t>
            </a:r>
            <a:r>
              <a:rPr lang="en-AU" dirty="0" smtClean="0"/>
              <a:t> make up the bulk of internal leaf tissue and are the major site of photosynthesis in a plant by virtue of containing large populations of chloroplast organelles. The differentiation of the </a:t>
            </a:r>
            <a:r>
              <a:rPr lang="en-AU" dirty="0" err="1" smtClean="0"/>
              <a:t>mesophyll</a:t>
            </a:r>
            <a:r>
              <a:rPr lang="en-AU" dirty="0" smtClean="0"/>
              <a:t> and its coordinated expansion is important to leaf function because light interception by chloroplasts and gas exchange in the internal airspaces of the leaf are crucial to optimize rates of photosynthesis.</a:t>
            </a:r>
          </a:p>
          <a:p>
            <a:endParaRPr lang="en-AU"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hylakoids (green) inside a chloroplast">
            <a:hlinkClick r:id="rId2" tooltip="&quot;Thylakoids (green) inside a chloroplast&quot;"/>
          </p:cNvPr>
          <p:cNvPicPr/>
          <p:nvPr/>
        </p:nvPicPr>
        <p:blipFill>
          <a:blip r:embed="rId3"/>
          <a:srcRect/>
          <a:stretch>
            <a:fillRect/>
          </a:stretch>
        </p:blipFill>
        <p:spPr bwMode="auto">
          <a:xfrm>
            <a:off x="1357290" y="1071546"/>
            <a:ext cx="5857916" cy="400052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142976" y="357166"/>
            <a:ext cx="5715024" cy="5632311"/>
          </a:xfrm>
          <a:prstGeom prst="rect">
            <a:avLst/>
          </a:prstGeom>
        </p:spPr>
        <p:txBody>
          <a:bodyPr wrap="square">
            <a:spAutoFit/>
          </a:bodyPr>
          <a:lstStyle/>
          <a:p>
            <a:r>
              <a:rPr lang="en-AU" sz="2400" dirty="0">
                <a:latin typeface="Albertus Medium" pitchFamily="18" charset="0"/>
              </a:rPr>
              <a:t>A </a:t>
            </a:r>
            <a:r>
              <a:rPr lang="en-AU" sz="2400" b="1" dirty="0" err="1">
                <a:latin typeface="Albertus Medium" pitchFamily="18" charset="0"/>
              </a:rPr>
              <a:t>Thylakoid</a:t>
            </a:r>
            <a:r>
              <a:rPr lang="en-AU" sz="2400" dirty="0">
                <a:latin typeface="Albertus Medium" pitchFamily="18" charset="0"/>
              </a:rPr>
              <a:t> is a membrane-bound compartment inside </a:t>
            </a:r>
            <a:r>
              <a:rPr lang="en-AU" sz="2400" u="sng" dirty="0">
                <a:latin typeface="Albertus Medium" pitchFamily="18" charset="0"/>
                <a:hlinkClick r:id="rId2" tooltip="Chloroplast"/>
              </a:rPr>
              <a:t>chloroplasts</a:t>
            </a:r>
            <a:r>
              <a:rPr lang="en-AU" sz="2400" dirty="0">
                <a:latin typeface="Albertus Medium" pitchFamily="18" charset="0"/>
              </a:rPr>
              <a:t> and </a:t>
            </a:r>
            <a:r>
              <a:rPr lang="en-AU" sz="2400" u="sng" dirty="0" err="1">
                <a:latin typeface="Albertus Medium" pitchFamily="18" charset="0"/>
                <a:hlinkClick r:id="rId3" tooltip="Cyanobacterium"/>
              </a:rPr>
              <a:t>cyanobacteria</a:t>
            </a:r>
            <a:r>
              <a:rPr lang="en-AU" sz="2400" dirty="0">
                <a:latin typeface="Albertus Medium" pitchFamily="18" charset="0"/>
              </a:rPr>
              <a:t>. They are the site of the </a:t>
            </a:r>
            <a:r>
              <a:rPr lang="en-AU" sz="2400" u="sng" dirty="0">
                <a:latin typeface="Albertus Medium" pitchFamily="18" charset="0"/>
                <a:hlinkClick r:id="rId4" tooltip="Light-dependent reaction"/>
              </a:rPr>
              <a:t>light-dependent reactions</a:t>
            </a:r>
            <a:r>
              <a:rPr lang="en-AU" sz="2400" dirty="0">
                <a:latin typeface="Albertus Medium" pitchFamily="18" charset="0"/>
              </a:rPr>
              <a:t> of </a:t>
            </a:r>
            <a:r>
              <a:rPr lang="en-AU" sz="2400" u="sng" dirty="0">
                <a:latin typeface="Albertus Medium" pitchFamily="18" charset="0"/>
                <a:hlinkClick r:id="rId5" tooltip="Photosynthesis"/>
              </a:rPr>
              <a:t>photosynthesis</a:t>
            </a:r>
            <a:r>
              <a:rPr lang="en-AU" sz="2400" dirty="0">
                <a:latin typeface="Albertus Medium" pitchFamily="18" charset="0"/>
              </a:rPr>
              <a:t>. The word "</a:t>
            </a:r>
            <a:r>
              <a:rPr lang="en-AU" sz="2400" dirty="0" err="1">
                <a:latin typeface="Albertus Medium" pitchFamily="18" charset="0"/>
              </a:rPr>
              <a:t>thylakoid</a:t>
            </a:r>
            <a:r>
              <a:rPr lang="en-AU" sz="2400" dirty="0">
                <a:latin typeface="Albertus Medium" pitchFamily="18" charset="0"/>
              </a:rPr>
              <a:t>" is derived from the Greek </a:t>
            </a:r>
            <a:r>
              <a:rPr lang="en-AU" sz="2400" i="1" dirty="0" err="1">
                <a:latin typeface="Albertus Medium" pitchFamily="18" charset="0"/>
              </a:rPr>
              <a:t>thylakos</a:t>
            </a:r>
            <a:r>
              <a:rPr lang="en-AU" sz="2400" dirty="0">
                <a:latin typeface="Albertus Medium" pitchFamily="18" charset="0"/>
              </a:rPr>
              <a:t>, meaning "sac". </a:t>
            </a:r>
            <a:r>
              <a:rPr lang="en-AU" sz="2400" dirty="0" err="1">
                <a:latin typeface="Albertus Medium" pitchFamily="18" charset="0"/>
              </a:rPr>
              <a:t>Thylakoids</a:t>
            </a:r>
            <a:r>
              <a:rPr lang="en-AU" sz="2400" dirty="0">
                <a:latin typeface="Albertus Medium" pitchFamily="18" charset="0"/>
              </a:rPr>
              <a:t> consists of a </a:t>
            </a:r>
            <a:r>
              <a:rPr lang="en-AU" sz="2400" b="1" dirty="0" err="1">
                <a:latin typeface="Albertus Medium" pitchFamily="18" charset="0"/>
              </a:rPr>
              <a:t>thylakoid</a:t>
            </a:r>
            <a:r>
              <a:rPr lang="en-AU" sz="2400" b="1" dirty="0">
                <a:latin typeface="Albertus Medium" pitchFamily="18" charset="0"/>
              </a:rPr>
              <a:t> membrane</a:t>
            </a:r>
            <a:r>
              <a:rPr lang="en-AU" sz="2400" dirty="0">
                <a:latin typeface="Albertus Medium" pitchFamily="18" charset="0"/>
              </a:rPr>
              <a:t> surrounding a </a:t>
            </a:r>
            <a:r>
              <a:rPr lang="en-AU" sz="2400" b="1" dirty="0" err="1">
                <a:latin typeface="Albertus Medium" pitchFamily="18" charset="0"/>
              </a:rPr>
              <a:t>thylakoid</a:t>
            </a:r>
            <a:r>
              <a:rPr lang="en-AU" sz="2400" b="1" dirty="0">
                <a:latin typeface="Albertus Medium" pitchFamily="18" charset="0"/>
              </a:rPr>
              <a:t> </a:t>
            </a:r>
            <a:r>
              <a:rPr lang="en-AU" sz="2400" b="1" u="sng" dirty="0">
                <a:latin typeface="Albertus Medium" pitchFamily="18" charset="0"/>
                <a:hlinkClick r:id="rId6" tooltip="Lumen (anatomy)"/>
              </a:rPr>
              <a:t>lumen</a:t>
            </a:r>
            <a:r>
              <a:rPr lang="en-AU" sz="2400" dirty="0">
                <a:latin typeface="Albertus Medium" pitchFamily="18" charset="0"/>
              </a:rPr>
              <a:t>. Chloroplast </a:t>
            </a:r>
            <a:r>
              <a:rPr lang="en-AU" sz="2400" dirty="0" err="1">
                <a:latin typeface="Albertus Medium" pitchFamily="18" charset="0"/>
              </a:rPr>
              <a:t>thylakoids</a:t>
            </a:r>
            <a:r>
              <a:rPr lang="en-AU" sz="2400" dirty="0">
                <a:latin typeface="Albertus Medium" pitchFamily="18" charset="0"/>
              </a:rPr>
              <a:t> frequently form stacks of disks referred to as "</a:t>
            </a:r>
            <a:r>
              <a:rPr lang="en-AU" sz="2400" dirty="0" err="1">
                <a:latin typeface="Albertus Medium" pitchFamily="18" charset="0"/>
              </a:rPr>
              <a:t>grana</a:t>
            </a:r>
            <a:r>
              <a:rPr lang="en-AU" sz="2400" dirty="0">
                <a:latin typeface="Albertus Medium" pitchFamily="18" charset="0"/>
              </a:rPr>
              <a:t>" (singular: </a:t>
            </a:r>
            <a:r>
              <a:rPr lang="en-AU" sz="2400" b="1" dirty="0" err="1">
                <a:latin typeface="Albertus Medium" pitchFamily="18" charset="0"/>
              </a:rPr>
              <a:t>granum</a:t>
            </a:r>
            <a:r>
              <a:rPr lang="en-AU" sz="2400" dirty="0">
                <a:latin typeface="Albertus Medium" pitchFamily="18" charset="0"/>
              </a:rPr>
              <a:t>). "</a:t>
            </a:r>
            <a:r>
              <a:rPr lang="en-AU" sz="2400" dirty="0" err="1">
                <a:latin typeface="Albertus Medium" pitchFamily="18" charset="0"/>
              </a:rPr>
              <a:t>Grana</a:t>
            </a:r>
            <a:r>
              <a:rPr lang="en-AU" sz="2400" dirty="0">
                <a:latin typeface="Albertus Medium" pitchFamily="18" charset="0"/>
              </a:rPr>
              <a:t>" is Latin for "stacks of coins". </a:t>
            </a:r>
            <a:r>
              <a:rPr lang="en-AU" sz="2400" dirty="0" err="1">
                <a:latin typeface="Albertus Medium" pitchFamily="18" charset="0"/>
              </a:rPr>
              <a:t>Grana</a:t>
            </a:r>
            <a:r>
              <a:rPr lang="en-AU" sz="2400" dirty="0">
                <a:latin typeface="Albertus Medium" pitchFamily="18" charset="0"/>
              </a:rPr>
              <a:t> are connected by </a:t>
            </a:r>
            <a:r>
              <a:rPr lang="en-AU" sz="2400" b="1" dirty="0" err="1">
                <a:latin typeface="Albertus Medium" pitchFamily="18" charset="0"/>
              </a:rPr>
              <a:t>intergrana</a:t>
            </a:r>
            <a:r>
              <a:rPr lang="en-AU" sz="2400" dirty="0">
                <a:latin typeface="Albertus Medium" pitchFamily="18" charset="0"/>
              </a:rPr>
              <a:t> or </a:t>
            </a:r>
            <a:r>
              <a:rPr lang="en-AU" sz="2400" b="1" dirty="0" err="1">
                <a:latin typeface="Albertus Medium" pitchFamily="18" charset="0"/>
              </a:rPr>
              <a:t>stroma</a:t>
            </a:r>
            <a:r>
              <a:rPr lang="en-AU" sz="2400" dirty="0">
                <a:latin typeface="Albertus Medium" pitchFamily="18" charset="0"/>
              </a:rPr>
              <a:t> </a:t>
            </a:r>
            <a:r>
              <a:rPr lang="en-AU" sz="2400" dirty="0" err="1">
                <a:latin typeface="Albertus Medium" pitchFamily="18" charset="0"/>
              </a:rPr>
              <a:t>thylakoids</a:t>
            </a:r>
            <a:r>
              <a:rPr lang="en-AU" sz="2400" dirty="0">
                <a:latin typeface="Albertus Medium" pitchFamily="18" charset="0"/>
              </a:rPr>
              <a:t>, which join </a:t>
            </a:r>
            <a:r>
              <a:rPr lang="en-AU" sz="2400" dirty="0" err="1">
                <a:latin typeface="Albertus Medium" pitchFamily="18" charset="0"/>
              </a:rPr>
              <a:t>granum</a:t>
            </a:r>
            <a:r>
              <a:rPr lang="en-AU" sz="2400" dirty="0">
                <a:latin typeface="Albertus Medium" pitchFamily="18" charset="0"/>
              </a:rPr>
              <a:t> stacks together as a single functional compartment.</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Chloroplast ultrastructure:    1. outer membrane    2. intermembrane space    3. inner membrane (1+2+3: envelope)    4. stroma (aqueous fluid)    5. thylakoid lumen (inside of thylakoid)    6. thylakoid membrane    7. granum (stack of thylakoids)    8. thylakoid (lamella)    9. starch   10. ribosome   11. plastidial DNA   12. plastoglobule (drop of lipids)">
            <a:hlinkClick r:id="rId2" tooltip="&quot;Chloroplast ultrastructure:    1. outer membrane    2. intermembrane space    3. inner membrane (1+2+3: envelope)    4. stroma (aqueous fluid)    5. thylakoid lumen (inside of thylakoid)    6. thylakoid membrane    7. granum (stack of thylakoids)    8. thylakoid (lamella)    9. starch   10. ribosome   11. plastidial DNA   12. plastoglobule (drop of lipids)&quot;"/>
          </p:cNvPr>
          <p:cNvPicPr/>
          <p:nvPr/>
        </p:nvPicPr>
        <p:blipFill>
          <a:blip r:embed="rId3"/>
          <a:srcRect/>
          <a:stretch>
            <a:fillRect/>
          </a:stretch>
        </p:blipFill>
        <p:spPr bwMode="auto">
          <a:xfrm>
            <a:off x="2324100" y="1"/>
            <a:ext cx="4495800" cy="3357562"/>
          </a:xfrm>
          <a:prstGeom prst="rect">
            <a:avLst/>
          </a:prstGeom>
          <a:noFill/>
          <a:ln w="9525">
            <a:noFill/>
            <a:miter lim="800000"/>
            <a:headEnd/>
            <a:tailEnd/>
          </a:ln>
        </p:spPr>
      </p:pic>
      <p:sp>
        <p:nvSpPr>
          <p:cNvPr id="12" name="Rectangle 11"/>
          <p:cNvSpPr/>
          <p:nvPr/>
        </p:nvSpPr>
        <p:spPr>
          <a:xfrm>
            <a:off x="2286000" y="3500438"/>
            <a:ext cx="4572000" cy="3416320"/>
          </a:xfrm>
          <a:prstGeom prst="rect">
            <a:avLst/>
          </a:prstGeom>
        </p:spPr>
        <p:txBody>
          <a:bodyPr wrap="square">
            <a:spAutoFit/>
          </a:bodyPr>
          <a:lstStyle/>
          <a:p>
            <a:r>
              <a:rPr lang="en-AU" dirty="0"/>
              <a:t>1. outer membrane</a:t>
            </a:r>
            <a:br>
              <a:rPr lang="en-AU" dirty="0"/>
            </a:br>
            <a:r>
              <a:rPr lang="en-AU" dirty="0"/>
              <a:t>2. </a:t>
            </a:r>
            <a:r>
              <a:rPr lang="en-AU" dirty="0" err="1"/>
              <a:t>intermembrane</a:t>
            </a:r>
            <a:r>
              <a:rPr lang="en-AU" dirty="0"/>
              <a:t> space</a:t>
            </a:r>
            <a:br>
              <a:rPr lang="en-AU" dirty="0"/>
            </a:br>
            <a:r>
              <a:rPr lang="en-AU" dirty="0"/>
              <a:t>3. inner membrane (1+2+3: envelope)</a:t>
            </a:r>
            <a:br>
              <a:rPr lang="en-AU" dirty="0"/>
            </a:br>
            <a:r>
              <a:rPr lang="en-AU" dirty="0"/>
              <a:t>4. </a:t>
            </a:r>
            <a:r>
              <a:rPr lang="en-AU" dirty="0" err="1"/>
              <a:t>stroma</a:t>
            </a:r>
            <a:r>
              <a:rPr lang="en-AU" dirty="0"/>
              <a:t> (aqueous fluid)</a:t>
            </a:r>
            <a:br>
              <a:rPr lang="en-AU" dirty="0"/>
            </a:br>
            <a:r>
              <a:rPr lang="en-AU" dirty="0"/>
              <a:t>5. </a:t>
            </a:r>
            <a:r>
              <a:rPr lang="en-AU" dirty="0" err="1"/>
              <a:t>thylakoid</a:t>
            </a:r>
            <a:r>
              <a:rPr lang="en-AU" dirty="0"/>
              <a:t> lumen (inside of </a:t>
            </a:r>
            <a:r>
              <a:rPr lang="en-AU" dirty="0" err="1"/>
              <a:t>thylakoid</a:t>
            </a:r>
            <a:r>
              <a:rPr lang="en-AU" dirty="0"/>
              <a:t>)</a:t>
            </a:r>
            <a:br>
              <a:rPr lang="en-AU" dirty="0"/>
            </a:br>
            <a:r>
              <a:rPr lang="en-AU" dirty="0"/>
              <a:t>6. </a:t>
            </a:r>
            <a:r>
              <a:rPr lang="en-AU" dirty="0" err="1"/>
              <a:t>thylakoid</a:t>
            </a:r>
            <a:r>
              <a:rPr lang="en-AU" dirty="0"/>
              <a:t> membrane</a:t>
            </a:r>
            <a:br>
              <a:rPr lang="en-AU" dirty="0"/>
            </a:br>
            <a:r>
              <a:rPr lang="en-AU" dirty="0"/>
              <a:t>7. </a:t>
            </a:r>
            <a:r>
              <a:rPr lang="en-AU" dirty="0" err="1"/>
              <a:t>granum</a:t>
            </a:r>
            <a:r>
              <a:rPr lang="en-AU" dirty="0"/>
              <a:t> (stack of </a:t>
            </a:r>
            <a:r>
              <a:rPr lang="en-AU" dirty="0" err="1"/>
              <a:t>thylakoids</a:t>
            </a:r>
            <a:r>
              <a:rPr lang="en-AU" dirty="0"/>
              <a:t>)</a:t>
            </a:r>
            <a:br>
              <a:rPr lang="en-AU" dirty="0"/>
            </a:br>
            <a:r>
              <a:rPr lang="en-AU" dirty="0"/>
              <a:t>8. </a:t>
            </a:r>
            <a:r>
              <a:rPr lang="en-AU" dirty="0" err="1"/>
              <a:t>thylakoid</a:t>
            </a:r>
            <a:r>
              <a:rPr lang="en-AU" dirty="0"/>
              <a:t> (lamella)</a:t>
            </a:r>
            <a:br>
              <a:rPr lang="en-AU" dirty="0"/>
            </a:br>
            <a:r>
              <a:rPr lang="en-AU" dirty="0"/>
              <a:t>9. starch</a:t>
            </a:r>
            <a:br>
              <a:rPr lang="en-AU" dirty="0"/>
            </a:br>
            <a:r>
              <a:rPr lang="en-AU" dirty="0"/>
              <a:t>10. ribosome</a:t>
            </a:r>
            <a:br>
              <a:rPr lang="en-AU" dirty="0"/>
            </a:br>
            <a:r>
              <a:rPr lang="en-AU" dirty="0"/>
              <a:t>11. </a:t>
            </a:r>
            <a:r>
              <a:rPr lang="en-AU" dirty="0" err="1"/>
              <a:t>plastidial</a:t>
            </a:r>
            <a:r>
              <a:rPr lang="en-AU" dirty="0"/>
              <a:t> DNA</a:t>
            </a:r>
            <a:br>
              <a:rPr lang="en-AU" dirty="0"/>
            </a:br>
            <a:r>
              <a:rPr lang="en-AU" dirty="0"/>
              <a:t>12. </a:t>
            </a:r>
            <a:r>
              <a:rPr lang="en-AU" dirty="0" err="1"/>
              <a:t>plastoglobule</a:t>
            </a:r>
            <a:r>
              <a:rPr lang="en-AU" dirty="0"/>
              <a:t> (drop of lipids)</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2"/>
          <p:cNvSpPr>
            <a:spLocks noGrp="1" noChangeArrowheads="1"/>
          </p:cNvSpPr>
          <p:nvPr>
            <p:ph type="title"/>
          </p:nvPr>
        </p:nvSpPr>
        <p:spPr>
          <a:xfrm>
            <a:off x="0" y="-152400"/>
            <a:ext cx="7772400" cy="1143000"/>
          </a:xfrm>
        </p:spPr>
        <p:txBody>
          <a:bodyPr/>
          <a:lstStyle/>
          <a:p>
            <a:r>
              <a:rPr lang="en-GB" sz="3600" b="1">
                <a:solidFill>
                  <a:srgbClr val="FFFFCC"/>
                </a:solidFill>
              </a:rPr>
              <a:t>Photosynthesis</a:t>
            </a:r>
          </a:p>
        </p:txBody>
      </p:sp>
      <p:sp>
        <p:nvSpPr>
          <p:cNvPr id="179203" name="Text Box 3"/>
          <p:cNvSpPr txBox="1">
            <a:spLocks noChangeArrowheads="1"/>
          </p:cNvSpPr>
          <p:nvPr/>
        </p:nvSpPr>
        <p:spPr bwMode="auto">
          <a:xfrm>
            <a:off x="228600" y="838200"/>
            <a:ext cx="7391400" cy="701675"/>
          </a:xfrm>
          <a:prstGeom prst="rect">
            <a:avLst/>
          </a:prstGeom>
          <a:noFill/>
          <a:ln w="9525">
            <a:noFill/>
            <a:miter lim="800000"/>
            <a:headEnd/>
            <a:tailEnd/>
          </a:ln>
          <a:effectLst/>
        </p:spPr>
        <p:txBody>
          <a:bodyPr>
            <a:spAutoFit/>
          </a:bodyPr>
          <a:lstStyle/>
          <a:p>
            <a:pPr>
              <a:spcBef>
                <a:spcPct val="50000"/>
              </a:spcBef>
            </a:pPr>
            <a:r>
              <a:rPr lang="en-GB" sz="2000" b="1" i="1">
                <a:latin typeface="Arial" charset="0"/>
              </a:rPr>
              <a:t>Chloroplasts</a:t>
            </a:r>
            <a:r>
              <a:rPr lang="en-GB" sz="2000">
                <a:latin typeface="Arial" charset="0"/>
              </a:rPr>
              <a:t> are </a:t>
            </a:r>
            <a:r>
              <a:rPr lang="en-GB" sz="2000" b="1" i="1">
                <a:latin typeface="Arial" charset="0"/>
              </a:rPr>
              <a:t>organelles</a:t>
            </a:r>
            <a:r>
              <a:rPr lang="en-GB" sz="2000">
                <a:latin typeface="Arial" charset="0"/>
              </a:rPr>
              <a:t> of plant cells that contain a green substance called </a:t>
            </a:r>
            <a:r>
              <a:rPr lang="en-GB" sz="2000" b="1" i="1">
                <a:latin typeface="Arial" charset="0"/>
              </a:rPr>
              <a:t>chlorophyll</a:t>
            </a:r>
            <a:r>
              <a:rPr lang="en-GB" sz="2000">
                <a:latin typeface="Arial" charset="0"/>
              </a:rPr>
              <a:t>.</a:t>
            </a:r>
          </a:p>
        </p:txBody>
      </p:sp>
      <p:sp>
        <p:nvSpPr>
          <p:cNvPr id="179204" name="Text Box 4"/>
          <p:cNvSpPr txBox="1">
            <a:spLocks noChangeArrowheads="1"/>
          </p:cNvSpPr>
          <p:nvPr/>
        </p:nvSpPr>
        <p:spPr bwMode="auto">
          <a:xfrm>
            <a:off x="228600" y="1584325"/>
            <a:ext cx="7391400" cy="701675"/>
          </a:xfrm>
          <a:prstGeom prst="rect">
            <a:avLst/>
          </a:prstGeom>
          <a:noFill/>
          <a:ln w="9525">
            <a:noFill/>
            <a:miter lim="800000"/>
            <a:headEnd/>
            <a:tailEnd/>
          </a:ln>
          <a:effectLst/>
        </p:spPr>
        <p:txBody>
          <a:bodyPr>
            <a:spAutoFit/>
          </a:bodyPr>
          <a:lstStyle/>
          <a:p>
            <a:pPr>
              <a:spcBef>
                <a:spcPct val="50000"/>
              </a:spcBef>
            </a:pPr>
            <a:r>
              <a:rPr lang="en-GB" sz="2000">
                <a:latin typeface="Arial" charset="0"/>
              </a:rPr>
              <a:t>Scientists believe </a:t>
            </a:r>
            <a:r>
              <a:rPr lang="en-GB" sz="2000" b="1" i="1">
                <a:latin typeface="Arial" charset="0"/>
              </a:rPr>
              <a:t>chlorophyll absorbs light energy</a:t>
            </a:r>
            <a:r>
              <a:rPr lang="en-GB" sz="2000">
                <a:latin typeface="Arial" charset="0"/>
              </a:rPr>
              <a:t> and this energy is then used to </a:t>
            </a:r>
            <a:r>
              <a:rPr lang="en-GB" sz="2000" b="1" i="1">
                <a:latin typeface="Arial" charset="0"/>
              </a:rPr>
              <a:t>make food</a:t>
            </a:r>
            <a:r>
              <a:rPr lang="en-GB" sz="2000">
                <a:latin typeface="Arial" charset="0"/>
              </a:rPr>
              <a:t>.</a:t>
            </a:r>
          </a:p>
        </p:txBody>
      </p:sp>
      <p:sp>
        <p:nvSpPr>
          <p:cNvPr id="179205" name="Text Box 5"/>
          <p:cNvSpPr txBox="1">
            <a:spLocks noChangeArrowheads="1"/>
          </p:cNvSpPr>
          <p:nvPr/>
        </p:nvSpPr>
        <p:spPr bwMode="auto">
          <a:xfrm>
            <a:off x="228600" y="2346325"/>
            <a:ext cx="7391400" cy="701675"/>
          </a:xfrm>
          <a:prstGeom prst="rect">
            <a:avLst/>
          </a:prstGeom>
          <a:noFill/>
          <a:ln w="9525">
            <a:noFill/>
            <a:miter lim="800000"/>
            <a:headEnd/>
            <a:tailEnd/>
          </a:ln>
          <a:effectLst/>
        </p:spPr>
        <p:txBody>
          <a:bodyPr>
            <a:spAutoFit/>
          </a:bodyPr>
          <a:lstStyle/>
          <a:p>
            <a:pPr>
              <a:spcBef>
                <a:spcPct val="50000"/>
              </a:spcBef>
            </a:pPr>
            <a:r>
              <a:rPr lang="en-GB" sz="2000">
                <a:latin typeface="Arial" charset="0"/>
              </a:rPr>
              <a:t>The raw materials of photosynthesis are </a:t>
            </a:r>
            <a:r>
              <a:rPr lang="en-GB" sz="2000" b="1" i="1">
                <a:latin typeface="Arial" charset="0"/>
              </a:rPr>
              <a:t>carbon dioxide</a:t>
            </a:r>
            <a:r>
              <a:rPr lang="en-GB" sz="2000">
                <a:latin typeface="Arial" charset="0"/>
              </a:rPr>
              <a:t> and </a:t>
            </a:r>
            <a:r>
              <a:rPr lang="en-GB" sz="2000" b="1" i="1">
                <a:latin typeface="Arial" charset="0"/>
              </a:rPr>
              <a:t>water</a:t>
            </a:r>
            <a:r>
              <a:rPr lang="en-GB" sz="2000">
                <a:latin typeface="Arial" charset="0"/>
              </a:rPr>
              <a:t>. The waste product of this reaction is oxygen.</a:t>
            </a:r>
          </a:p>
        </p:txBody>
      </p:sp>
      <p:sp>
        <p:nvSpPr>
          <p:cNvPr id="179206" name="Text Box 6"/>
          <p:cNvSpPr txBox="1">
            <a:spLocks noChangeArrowheads="1"/>
          </p:cNvSpPr>
          <p:nvPr/>
        </p:nvSpPr>
        <p:spPr bwMode="auto">
          <a:xfrm>
            <a:off x="228600" y="3108325"/>
            <a:ext cx="7391400" cy="701675"/>
          </a:xfrm>
          <a:prstGeom prst="rect">
            <a:avLst/>
          </a:prstGeom>
          <a:noFill/>
          <a:ln w="9525">
            <a:noFill/>
            <a:miter lim="800000"/>
            <a:headEnd/>
            <a:tailEnd/>
          </a:ln>
          <a:effectLst/>
        </p:spPr>
        <p:txBody>
          <a:bodyPr>
            <a:spAutoFit/>
          </a:bodyPr>
          <a:lstStyle/>
          <a:p>
            <a:pPr>
              <a:spcBef>
                <a:spcPct val="50000"/>
              </a:spcBef>
            </a:pPr>
            <a:r>
              <a:rPr lang="en-GB" sz="2000">
                <a:latin typeface="Arial" charset="0"/>
              </a:rPr>
              <a:t>The carbon dioxide required is absorbed through the </a:t>
            </a:r>
            <a:r>
              <a:rPr lang="en-GB" sz="2000" b="1" i="1">
                <a:latin typeface="Arial" charset="0"/>
              </a:rPr>
              <a:t>stoma </a:t>
            </a:r>
            <a:r>
              <a:rPr lang="en-GB" sz="2000">
                <a:latin typeface="Arial" charset="0"/>
              </a:rPr>
              <a:t>in the leaves – this is how the oxygen is also removed.</a:t>
            </a:r>
          </a:p>
        </p:txBody>
      </p:sp>
      <p:sp>
        <p:nvSpPr>
          <p:cNvPr id="179207" name="Text Box 7"/>
          <p:cNvSpPr txBox="1">
            <a:spLocks noChangeArrowheads="1"/>
          </p:cNvSpPr>
          <p:nvPr/>
        </p:nvSpPr>
        <p:spPr bwMode="auto">
          <a:xfrm>
            <a:off x="228600" y="3870325"/>
            <a:ext cx="7391400" cy="396875"/>
          </a:xfrm>
          <a:prstGeom prst="rect">
            <a:avLst/>
          </a:prstGeom>
          <a:noFill/>
          <a:ln w="9525">
            <a:noFill/>
            <a:miter lim="800000"/>
            <a:headEnd/>
            <a:tailEnd/>
          </a:ln>
          <a:effectLst/>
        </p:spPr>
        <p:txBody>
          <a:bodyPr>
            <a:spAutoFit/>
          </a:bodyPr>
          <a:lstStyle/>
          <a:p>
            <a:pPr>
              <a:spcBef>
                <a:spcPct val="50000"/>
              </a:spcBef>
            </a:pPr>
            <a:r>
              <a:rPr lang="en-GB" sz="2000">
                <a:latin typeface="Arial" charset="0"/>
              </a:rPr>
              <a:t>The water required is absorbed by the </a:t>
            </a:r>
            <a:r>
              <a:rPr lang="en-GB" sz="2000" b="1" i="1">
                <a:latin typeface="Arial" charset="0"/>
              </a:rPr>
              <a:t>roots</a:t>
            </a:r>
            <a:r>
              <a:rPr lang="en-GB" sz="2000">
                <a:latin typeface="Arial" charset="0"/>
              </a:rPr>
              <a:t>.</a:t>
            </a:r>
          </a:p>
        </p:txBody>
      </p:sp>
      <p:sp>
        <p:nvSpPr>
          <p:cNvPr id="179208" name="Text Box 8"/>
          <p:cNvSpPr txBox="1">
            <a:spLocks noChangeArrowheads="1"/>
          </p:cNvSpPr>
          <p:nvPr/>
        </p:nvSpPr>
        <p:spPr bwMode="auto">
          <a:xfrm>
            <a:off x="228600" y="4327525"/>
            <a:ext cx="7391400" cy="396875"/>
          </a:xfrm>
          <a:prstGeom prst="rect">
            <a:avLst/>
          </a:prstGeom>
          <a:noFill/>
          <a:ln w="9525">
            <a:noFill/>
            <a:miter lim="800000"/>
            <a:headEnd/>
            <a:tailEnd/>
          </a:ln>
          <a:effectLst/>
        </p:spPr>
        <p:txBody>
          <a:bodyPr>
            <a:spAutoFit/>
          </a:bodyPr>
          <a:lstStyle/>
          <a:p>
            <a:pPr>
              <a:spcBef>
                <a:spcPct val="50000"/>
              </a:spcBef>
            </a:pPr>
            <a:r>
              <a:rPr lang="en-GB" sz="2000">
                <a:latin typeface="Arial" charset="0"/>
              </a:rPr>
              <a:t>The word equation for this reaction is...</a:t>
            </a:r>
          </a:p>
        </p:txBody>
      </p:sp>
      <p:pic>
        <p:nvPicPr>
          <p:cNvPr id="179212" name="Picture 12" descr="word equation"/>
          <p:cNvPicPr>
            <a:picLocks noChangeAspect="1" noChangeArrowheads="1"/>
          </p:cNvPicPr>
          <p:nvPr/>
        </p:nvPicPr>
        <p:blipFill>
          <a:blip r:embed="rId3"/>
          <a:srcRect/>
          <a:stretch>
            <a:fillRect/>
          </a:stretch>
        </p:blipFill>
        <p:spPr bwMode="auto">
          <a:xfrm>
            <a:off x="868363" y="4765675"/>
            <a:ext cx="6218237" cy="720725"/>
          </a:xfrm>
          <a:prstGeom prst="rect">
            <a:avLst/>
          </a:prstGeom>
          <a:noFill/>
        </p:spPr>
      </p:pic>
      <p:sp>
        <p:nvSpPr>
          <p:cNvPr id="179213" name="Text Box 13"/>
          <p:cNvSpPr txBox="1">
            <a:spLocks noChangeArrowheads="1"/>
          </p:cNvSpPr>
          <p:nvPr/>
        </p:nvSpPr>
        <p:spPr bwMode="auto">
          <a:xfrm>
            <a:off x="228600" y="5546725"/>
            <a:ext cx="7391400" cy="396875"/>
          </a:xfrm>
          <a:prstGeom prst="rect">
            <a:avLst/>
          </a:prstGeom>
          <a:noFill/>
          <a:ln w="9525">
            <a:noFill/>
            <a:miter lim="800000"/>
            <a:headEnd/>
            <a:tailEnd/>
          </a:ln>
          <a:effectLst/>
        </p:spPr>
        <p:txBody>
          <a:bodyPr>
            <a:spAutoFit/>
          </a:bodyPr>
          <a:lstStyle/>
          <a:p>
            <a:pPr>
              <a:spcBef>
                <a:spcPct val="50000"/>
              </a:spcBef>
            </a:pPr>
            <a:r>
              <a:rPr lang="en-GB" sz="2000">
                <a:latin typeface="Arial" charset="0"/>
              </a:rPr>
              <a:t>The chemical equation for this reaction is...</a:t>
            </a:r>
          </a:p>
        </p:txBody>
      </p:sp>
      <p:sp>
        <p:nvSpPr>
          <p:cNvPr id="179214" name="Text Box 14"/>
          <p:cNvSpPr txBox="1">
            <a:spLocks noChangeArrowheads="1"/>
          </p:cNvSpPr>
          <p:nvPr/>
        </p:nvSpPr>
        <p:spPr bwMode="auto">
          <a:xfrm>
            <a:off x="838200" y="5791200"/>
            <a:ext cx="7924800" cy="690563"/>
          </a:xfrm>
          <a:prstGeom prst="rect">
            <a:avLst/>
          </a:prstGeom>
          <a:noFill/>
          <a:ln w="9525">
            <a:noFill/>
            <a:miter lim="800000"/>
            <a:headEnd/>
            <a:tailEnd/>
          </a:ln>
          <a:effectLst/>
        </p:spPr>
        <p:txBody>
          <a:bodyPr>
            <a:spAutoFit/>
          </a:bodyPr>
          <a:lstStyle/>
          <a:p>
            <a:pPr>
              <a:lnSpc>
                <a:spcPct val="140000"/>
              </a:lnSpc>
              <a:spcBef>
                <a:spcPct val="50000"/>
              </a:spcBef>
            </a:pPr>
            <a:r>
              <a:rPr lang="en-GB" sz="2000" b="1">
                <a:solidFill>
                  <a:srgbClr val="CC0099"/>
                </a:solidFill>
                <a:latin typeface="Arial" charset="0"/>
                <a:sym typeface="Symbol" pitchFamily="-76" charset="2"/>
              </a:rPr>
              <a:t>6</a:t>
            </a:r>
            <a:r>
              <a:rPr lang="en-GB" sz="2000" b="1">
                <a:solidFill>
                  <a:srgbClr val="CC0099"/>
                </a:solidFill>
                <a:latin typeface="Arial" charset="0"/>
              </a:rPr>
              <a:t>H</a:t>
            </a:r>
            <a:r>
              <a:rPr lang="en-GB" sz="2800" b="1" baseline="-25000">
                <a:solidFill>
                  <a:srgbClr val="CC0099"/>
                </a:solidFill>
                <a:latin typeface="Arial" charset="0"/>
              </a:rPr>
              <a:t>2</a:t>
            </a:r>
            <a:r>
              <a:rPr lang="en-GB" sz="2000" b="1">
                <a:solidFill>
                  <a:srgbClr val="CC0099"/>
                </a:solidFill>
                <a:latin typeface="Arial" charset="0"/>
              </a:rPr>
              <a:t>O + 6CO</a:t>
            </a:r>
            <a:r>
              <a:rPr lang="en-GB" sz="2800" b="1" baseline="-25000">
                <a:solidFill>
                  <a:srgbClr val="CC0099"/>
                </a:solidFill>
                <a:latin typeface="Arial" charset="0"/>
              </a:rPr>
              <a:t>2 </a:t>
            </a:r>
            <a:r>
              <a:rPr lang="en-GB" sz="2800" b="1">
                <a:solidFill>
                  <a:srgbClr val="CC0099"/>
                </a:solidFill>
                <a:latin typeface="Arial" charset="0"/>
                <a:sym typeface="Symbol" pitchFamily="-76" charset="2"/>
              </a:rPr>
              <a:t></a:t>
            </a:r>
            <a:r>
              <a:rPr lang="en-GB" sz="2000" b="1">
                <a:solidFill>
                  <a:srgbClr val="CC0099"/>
                </a:solidFill>
                <a:latin typeface="Arial" charset="0"/>
                <a:sym typeface="Symbol" pitchFamily="-76" charset="2"/>
              </a:rPr>
              <a:t> </a:t>
            </a:r>
            <a:r>
              <a:rPr lang="en-GB" sz="2000" b="1">
                <a:solidFill>
                  <a:srgbClr val="CC0099"/>
                </a:solidFill>
                <a:latin typeface="Arial" charset="0"/>
              </a:rPr>
              <a:t>C</a:t>
            </a:r>
            <a:r>
              <a:rPr lang="en-GB" sz="2800" b="1" baseline="-25000">
                <a:solidFill>
                  <a:srgbClr val="CC0099"/>
                </a:solidFill>
                <a:latin typeface="Arial" charset="0"/>
              </a:rPr>
              <a:t>6</a:t>
            </a:r>
            <a:r>
              <a:rPr lang="en-GB" sz="2000" b="1">
                <a:solidFill>
                  <a:srgbClr val="CC0099"/>
                </a:solidFill>
                <a:latin typeface="Arial" charset="0"/>
              </a:rPr>
              <a:t>H</a:t>
            </a:r>
            <a:r>
              <a:rPr lang="en-GB" sz="2800" b="1" baseline="-25000">
                <a:solidFill>
                  <a:srgbClr val="CC0099"/>
                </a:solidFill>
                <a:latin typeface="Arial" charset="0"/>
              </a:rPr>
              <a:t>12</a:t>
            </a:r>
            <a:r>
              <a:rPr lang="en-GB" sz="2000" b="1">
                <a:solidFill>
                  <a:srgbClr val="CC0099"/>
                </a:solidFill>
                <a:latin typeface="Arial" charset="0"/>
              </a:rPr>
              <a:t>O</a:t>
            </a:r>
            <a:r>
              <a:rPr lang="en-GB" sz="2800" b="1" baseline="-25000">
                <a:solidFill>
                  <a:srgbClr val="CC0099"/>
                </a:solidFill>
                <a:latin typeface="Arial" charset="0"/>
              </a:rPr>
              <a:t>6 </a:t>
            </a:r>
            <a:r>
              <a:rPr lang="en-GB" sz="2000" b="1">
                <a:solidFill>
                  <a:srgbClr val="CC0099"/>
                </a:solidFill>
                <a:latin typeface="Arial" charset="0"/>
              </a:rPr>
              <a:t>+ 6O</a:t>
            </a:r>
            <a:r>
              <a:rPr lang="en-GB" sz="2800" b="1" baseline="-25000">
                <a:solidFill>
                  <a:srgbClr val="CC0099"/>
                </a:solidFill>
                <a:latin typeface="Arial" charset="0"/>
              </a:rPr>
              <a:t>2</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79203"/>
                                        </p:tgtEl>
                                        <p:attrNameLst>
                                          <p:attrName>style.visibility</p:attrName>
                                        </p:attrNameLst>
                                      </p:cBhvr>
                                      <p:to>
                                        <p:strVal val="visible"/>
                                      </p:to>
                                    </p:set>
                                    <p:animEffect transition="in" filter="dissolve">
                                      <p:cBhvr>
                                        <p:cTn id="7" dur="500"/>
                                        <p:tgtEl>
                                          <p:spTgt spid="179203"/>
                                        </p:tgtEl>
                                      </p:cBhvr>
                                    </p:animEffect>
                                  </p:childTnLst>
                                </p:cTn>
                              </p:par>
                            </p:childTnLst>
                          </p:cTn>
                        </p:par>
                        <p:par>
                          <p:cTn id="8" fill="hold">
                            <p:stCondLst>
                              <p:cond delay="500"/>
                            </p:stCondLst>
                            <p:childTnLst>
                              <p:par>
                                <p:cTn id="9" presetID="9" presetClass="entr" presetSubtype="0" fill="hold" grpId="0" nodeType="afterEffect">
                                  <p:stCondLst>
                                    <p:cond delay="8000"/>
                                  </p:stCondLst>
                                  <p:childTnLst>
                                    <p:set>
                                      <p:cBhvr>
                                        <p:cTn id="10" dur="1" fill="hold">
                                          <p:stCondLst>
                                            <p:cond delay="0"/>
                                          </p:stCondLst>
                                        </p:cTn>
                                        <p:tgtEl>
                                          <p:spTgt spid="179204"/>
                                        </p:tgtEl>
                                        <p:attrNameLst>
                                          <p:attrName>style.visibility</p:attrName>
                                        </p:attrNameLst>
                                      </p:cBhvr>
                                      <p:to>
                                        <p:strVal val="visible"/>
                                      </p:to>
                                    </p:set>
                                    <p:animEffect transition="in" filter="dissolve">
                                      <p:cBhvr>
                                        <p:cTn id="11" dur="500"/>
                                        <p:tgtEl>
                                          <p:spTgt spid="179204"/>
                                        </p:tgtEl>
                                      </p:cBhvr>
                                    </p:animEffect>
                                  </p:childTnLst>
                                </p:cTn>
                              </p:par>
                            </p:childTnLst>
                          </p:cTn>
                        </p:par>
                        <p:par>
                          <p:cTn id="12" fill="hold">
                            <p:stCondLst>
                              <p:cond delay="9000"/>
                            </p:stCondLst>
                            <p:childTnLst>
                              <p:par>
                                <p:cTn id="13" presetID="9" presetClass="entr" presetSubtype="0" fill="hold" grpId="0" nodeType="afterEffect">
                                  <p:stCondLst>
                                    <p:cond delay="8000"/>
                                  </p:stCondLst>
                                  <p:childTnLst>
                                    <p:set>
                                      <p:cBhvr>
                                        <p:cTn id="14" dur="1" fill="hold">
                                          <p:stCondLst>
                                            <p:cond delay="0"/>
                                          </p:stCondLst>
                                        </p:cTn>
                                        <p:tgtEl>
                                          <p:spTgt spid="179205"/>
                                        </p:tgtEl>
                                        <p:attrNameLst>
                                          <p:attrName>style.visibility</p:attrName>
                                        </p:attrNameLst>
                                      </p:cBhvr>
                                      <p:to>
                                        <p:strVal val="visible"/>
                                      </p:to>
                                    </p:set>
                                    <p:animEffect transition="in" filter="dissolve">
                                      <p:cBhvr>
                                        <p:cTn id="15" dur="500"/>
                                        <p:tgtEl>
                                          <p:spTgt spid="179205"/>
                                        </p:tgtEl>
                                      </p:cBhvr>
                                    </p:animEffect>
                                  </p:childTnLst>
                                </p:cTn>
                              </p:par>
                            </p:childTnLst>
                          </p:cTn>
                        </p:par>
                        <p:par>
                          <p:cTn id="16" fill="hold">
                            <p:stCondLst>
                              <p:cond delay="17500"/>
                            </p:stCondLst>
                            <p:childTnLst>
                              <p:par>
                                <p:cTn id="17" presetID="9" presetClass="entr" presetSubtype="0" fill="hold" grpId="0" nodeType="afterEffect">
                                  <p:stCondLst>
                                    <p:cond delay="8000"/>
                                  </p:stCondLst>
                                  <p:childTnLst>
                                    <p:set>
                                      <p:cBhvr>
                                        <p:cTn id="18" dur="1" fill="hold">
                                          <p:stCondLst>
                                            <p:cond delay="0"/>
                                          </p:stCondLst>
                                        </p:cTn>
                                        <p:tgtEl>
                                          <p:spTgt spid="179206"/>
                                        </p:tgtEl>
                                        <p:attrNameLst>
                                          <p:attrName>style.visibility</p:attrName>
                                        </p:attrNameLst>
                                      </p:cBhvr>
                                      <p:to>
                                        <p:strVal val="visible"/>
                                      </p:to>
                                    </p:set>
                                    <p:animEffect transition="in" filter="dissolve">
                                      <p:cBhvr>
                                        <p:cTn id="19" dur="500"/>
                                        <p:tgtEl>
                                          <p:spTgt spid="179206"/>
                                        </p:tgtEl>
                                      </p:cBhvr>
                                    </p:animEffect>
                                  </p:childTnLst>
                                </p:cTn>
                              </p:par>
                            </p:childTnLst>
                          </p:cTn>
                        </p:par>
                        <p:par>
                          <p:cTn id="20" fill="hold">
                            <p:stCondLst>
                              <p:cond delay="26000"/>
                            </p:stCondLst>
                            <p:childTnLst>
                              <p:par>
                                <p:cTn id="21" presetID="9" presetClass="entr" presetSubtype="0" fill="hold" grpId="0" nodeType="afterEffect">
                                  <p:stCondLst>
                                    <p:cond delay="8000"/>
                                  </p:stCondLst>
                                  <p:childTnLst>
                                    <p:set>
                                      <p:cBhvr>
                                        <p:cTn id="22" dur="1" fill="hold">
                                          <p:stCondLst>
                                            <p:cond delay="0"/>
                                          </p:stCondLst>
                                        </p:cTn>
                                        <p:tgtEl>
                                          <p:spTgt spid="179207"/>
                                        </p:tgtEl>
                                        <p:attrNameLst>
                                          <p:attrName>style.visibility</p:attrName>
                                        </p:attrNameLst>
                                      </p:cBhvr>
                                      <p:to>
                                        <p:strVal val="visible"/>
                                      </p:to>
                                    </p:set>
                                    <p:animEffect transition="in" filter="dissolve">
                                      <p:cBhvr>
                                        <p:cTn id="23" dur="500"/>
                                        <p:tgtEl>
                                          <p:spTgt spid="179207"/>
                                        </p:tgtEl>
                                      </p:cBhvr>
                                    </p:animEffect>
                                  </p:childTnLst>
                                </p:cTn>
                              </p:par>
                            </p:childTnLst>
                          </p:cTn>
                        </p:par>
                        <p:par>
                          <p:cTn id="24" fill="hold">
                            <p:stCondLst>
                              <p:cond delay="34500"/>
                            </p:stCondLst>
                            <p:childTnLst>
                              <p:par>
                                <p:cTn id="25" presetID="9" presetClass="entr" presetSubtype="0" fill="hold" grpId="0" nodeType="afterEffect">
                                  <p:stCondLst>
                                    <p:cond delay="5000"/>
                                  </p:stCondLst>
                                  <p:childTnLst>
                                    <p:set>
                                      <p:cBhvr>
                                        <p:cTn id="26" dur="1" fill="hold">
                                          <p:stCondLst>
                                            <p:cond delay="0"/>
                                          </p:stCondLst>
                                        </p:cTn>
                                        <p:tgtEl>
                                          <p:spTgt spid="179208"/>
                                        </p:tgtEl>
                                        <p:attrNameLst>
                                          <p:attrName>style.visibility</p:attrName>
                                        </p:attrNameLst>
                                      </p:cBhvr>
                                      <p:to>
                                        <p:strVal val="visible"/>
                                      </p:to>
                                    </p:set>
                                    <p:animEffect transition="in" filter="dissolve">
                                      <p:cBhvr>
                                        <p:cTn id="27" dur="500"/>
                                        <p:tgtEl>
                                          <p:spTgt spid="179208"/>
                                        </p:tgtEl>
                                      </p:cBhvr>
                                    </p:animEffect>
                                  </p:childTnLst>
                                </p:cTn>
                              </p:par>
                            </p:childTnLst>
                          </p:cTn>
                        </p:par>
                        <p:par>
                          <p:cTn id="28" fill="hold">
                            <p:stCondLst>
                              <p:cond delay="40000"/>
                            </p:stCondLst>
                            <p:childTnLst>
                              <p:par>
                                <p:cTn id="29" presetID="9" presetClass="entr" presetSubtype="0" fill="hold" nodeType="afterEffect">
                                  <p:stCondLst>
                                    <p:cond delay="1000"/>
                                  </p:stCondLst>
                                  <p:childTnLst>
                                    <p:set>
                                      <p:cBhvr>
                                        <p:cTn id="30" dur="1" fill="hold">
                                          <p:stCondLst>
                                            <p:cond delay="0"/>
                                          </p:stCondLst>
                                        </p:cTn>
                                        <p:tgtEl>
                                          <p:spTgt spid="179212"/>
                                        </p:tgtEl>
                                        <p:attrNameLst>
                                          <p:attrName>style.visibility</p:attrName>
                                        </p:attrNameLst>
                                      </p:cBhvr>
                                      <p:to>
                                        <p:strVal val="visible"/>
                                      </p:to>
                                    </p:set>
                                    <p:animEffect transition="in" filter="dissolve">
                                      <p:cBhvr>
                                        <p:cTn id="31" dur="500"/>
                                        <p:tgtEl>
                                          <p:spTgt spid="179212"/>
                                        </p:tgtEl>
                                      </p:cBhvr>
                                    </p:animEffect>
                                  </p:childTnLst>
                                </p:cTn>
                              </p:par>
                            </p:childTnLst>
                          </p:cTn>
                        </p:par>
                        <p:par>
                          <p:cTn id="32" fill="hold">
                            <p:stCondLst>
                              <p:cond delay="41500"/>
                            </p:stCondLst>
                            <p:childTnLst>
                              <p:par>
                                <p:cTn id="33" presetID="9" presetClass="entr" presetSubtype="0" fill="hold" grpId="0" nodeType="afterEffect">
                                  <p:stCondLst>
                                    <p:cond delay="11000"/>
                                  </p:stCondLst>
                                  <p:childTnLst>
                                    <p:set>
                                      <p:cBhvr>
                                        <p:cTn id="34" dur="1" fill="hold">
                                          <p:stCondLst>
                                            <p:cond delay="0"/>
                                          </p:stCondLst>
                                        </p:cTn>
                                        <p:tgtEl>
                                          <p:spTgt spid="179213"/>
                                        </p:tgtEl>
                                        <p:attrNameLst>
                                          <p:attrName>style.visibility</p:attrName>
                                        </p:attrNameLst>
                                      </p:cBhvr>
                                      <p:to>
                                        <p:strVal val="visible"/>
                                      </p:to>
                                    </p:set>
                                    <p:animEffect transition="in" filter="dissolve">
                                      <p:cBhvr>
                                        <p:cTn id="35" dur="500"/>
                                        <p:tgtEl>
                                          <p:spTgt spid="179213"/>
                                        </p:tgtEl>
                                      </p:cBhvr>
                                    </p:animEffect>
                                  </p:childTnLst>
                                </p:cTn>
                              </p:par>
                            </p:childTnLst>
                          </p:cTn>
                        </p:par>
                        <p:par>
                          <p:cTn id="36" fill="hold">
                            <p:stCondLst>
                              <p:cond delay="53000"/>
                            </p:stCondLst>
                            <p:childTnLst>
                              <p:par>
                                <p:cTn id="37" presetID="9" presetClass="entr" presetSubtype="0" fill="hold" grpId="0" nodeType="afterEffect">
                                  <p:stCondLst>
                                    <p:cond delay="1000"/>
                                  </p:stCondLst>
                                  <p:childTnLst>
                                    <p:set>
                                      <p:cBhvr>
                                        <p:cTn id="38" dur="1" fill="hold">
                                          <p:stCondLst>
                                            <p:cond delay="0"/>
                                          </p:stCondLst>
                                        </p:cTn>
                                        <p:tgtEl>
                                          <p:spTgt spid="179214"/>
                                        </p:tgtEl>
                                        <p:attrNameLst>
                                          <p:attrName>style.visibility</p:attrName>
                                        </p:attrNameLst>
                                      </p:cBhvr>
                                      <p:to>
                                        <p:strVal val="visible"/>
                                      </p:to>
                                    </p:set>
                                    <p:animEffect transition="in" filter="dissolve">
                                      <p:cBhvr>
                                        <p:cTn id="39" dur="500"/>
                                        <p:tgtEl>
                                          <p:spTgt spid="1792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203" grpId="0" autoUpdateAnimBg="0"/>
      <p:bldP spid="179204" grpId="0" autoUpdateAnimBg="0"/>
      <p:bldP spid="179205" grpId="0" autoUpdateAnimBg="0"/>
      <p:bldP spid="179206" grpId="0" autoUpdateAnimBg="0"/>
      <p:bldP spid="179207" grpId="0" autoUpdateAnimBg="0"/>
      <p:bldP spid="179208" grpId="0" autoUpdateAnimBg="0"/>
      <p:bldP spid="179213" grpId="0" autoUpdateAnimBg="0"/>
      <p:bldP spid="179214" grpId="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142976" y="1285860"/>
            <a:ext cx="5715024" cy="3970318"/>
          </a:xfrm>
          <a:prstGeom prst="rect">
            <a:avLst/>
          </a:prstGeom>
        </p:spPr>
        <p:txBody>
          <a:bodyPr wrap="square">
            <a:spAutoFit/>
          </a:bodyPr>
          <a:lstStyle/>
          <a:p>
            <a:r>
              <a:rPr lang="en-AU" sz="3600" dirty="0"/>
              <a:t>The </a:t>
            </a:r>
            <a:r>
              <a:rPr lang="en-AU" sz="3600" b="1" dirty="0" err="1"/>
              <a:t>thylakoid</a:t>
            </a:r>
            <a:r>
              <a:rPr lang="en-AU" sz="3600" b="1" dirty="0"/>
              <a:t> membrane</a:t>
            </a:r>
            <a:r>
              <a:rPr lang="en-AU" sz="3600" dirty="0"/>
              <a:t> is the site of the </a:t>
            </a:r>
            <a:r>
              <a:rPr lang="en-AU" sz="3600" u="sng" dirty="0">
                <a:hlinkClick r:id="rId2" tooltip="Light-dependent reaction"/>
              </a:rPr>
              <a:t>light-dependent reactions</a:t>
            </a:r>
            <a:r>
              <a:rPr lang="en-AU" sz="3600" dirty="0"/>
              <a:t> of photosynthesis with the </a:t>
            </a:r>
            <a:r>
              <a:rPr lang="en-AU" sz="3600" u="sng" dirty="0">
                <a:hlinkClick r:id="rId3" tooltip="Photosynthetic pigment"/>
              </a:rPr>
              <a:t>photosynthetic pigments</a:t>
            </a:r>
            <a:r>
              <a:rPr lang="en-AU" sz="3600" dirty="0"/>
              <a:t> embedded directly in the membrane. </a:t>
            </a: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285852" y="1357298"/>
            <a:ext cx="6929486" cy="3970318"/>
          </a:xfrm>
          <a:prstGeom prst="rect">
            <a:avLst/>
          </a:prstGeom>
          <a:ln>
            <a:solidFill>
              <a:schemeClr val="accent2"/>
            </a:solidFill>
          </a:ln>
        </p:spPr>
        <p:txBody>
          <a:bodyPr wrap="square">
            <a:spAutoFit/>
          </a:bodyPr>
          <a:lstStyle/>
          <a:p>
            <a:r>
              <a:rPr lang="en-AU" sz="2800" b="1" dirty="0" err="1">
                <a:ln w="18000">
                  <a:solidFill>
                    <a:schemeClr val="accent2">
                      <a:satMod val="140000"/>
                    </a:schemeClr>
                  </a:solidFill>
                  <a:prstDash val="solid"/>
                  <a:miter lim="800000"/>
                </a:ln>
                <a:solidFill>
                  <a:schemeClr val="accent2"/>
                </a:solidFill>
                <a:effectLst>
                  <a:outerShdw blurRad="25500" dist="23000" dir="7020000" algn="tl">
                    <a:srgbClr val="000000">
                      <a:alpha val="50000"/>
                    </a:srgbClr>
                  </a:outerShdw>
                </a:effectLst>
              </a:rPr>
              <a:t>Thylakoid</a:t>
            </a:r>
            <a:r>
              <a:rPr lang="en-AU" sz="2800" b="1" dirty="0">
                <a:ln w="18000">
                  <a:solidFill>
                    <a:schemeClr val="accent2">
                      <a:satMod val="140000"/>
                    </a:schemeClr>
                  </a:solidFill>
                  <a:prstDash val="solid"/>
                  <a:miter lim="800000"/>
                </a:ln>
                <a:solidFill>
                  <a:schemeClr val="accent2"/>
                </a:solidFill>
                <a:effectLst>
                  <a:outerShdw blurRad="25500" dist="23000" dir="7020000" algn="tl">
                    <a:srgbClr val="000000">
                      <a:alpha val="50000"/>
                    </a:srgbClr>
                  </a:outerShdw>
                </a:effectLst>
              </a:rPr>
              <a:t> membranes contain </a:t>
            </a:r>
            <a:r>
              <a:rPr lang="en-AU" sz="2800" b="1" u="sng" dirty="0">
                <a:ln w="18000">
                  <a:solidFill>
                    <a:schemeClr val="accent2">
                      <a:satMod val="140000"/>
                    </a:schemeClr>
                  </a:solidFill>
                  <a:prstDash val="solid"/>
                  <a:miter lim="800000"/>
                </a:ln>
                <a:solidFill>
                  <a:schemeClr val="accent2"/>
                </a:solidFill>
                <a:effectLst>
                  <a:outerShdw blurRad="25500" dist="23000" dir="7020000" algn="tl">
                    <a:srgbClr val="000000">
                      <a:alpha val="50000"/>
                    </a:srgbClr>
                  </a:outerShdw>
                </a:effectLst>
                <a:hlinkClick r:id="rId2" tooltip="Integral membrane protein"/>
              </a:rPr>
              <a:t>integral membrane proteins</a:t>
            </a:r>
            <a:r>
              <a:rPr lang="en-AU" sz="2800" b="1" dirty="0">
                <a:ln w="18000">
                  <a:solidFill>
                    <a:schemeClr val="accent2">
                      <a:satMod val="140000"/>
                    </a:schemeClr>
                  </a:solidFill>
                  <a:prstDash val="solid"/>
                  <a:miter lim="800000"/>
                </a:ln>
                <a:solidFill>
                  <a:schemeClr val="accent2"/>
                </a:solidFill>
                <a:effectLst>
                  <a:outerShdw blurRad="25500" dist="23000" dir="7020000" algn="tl">
                    <a:srgbClr val="000000">
                      <a:alpha val="50000"/>
                    </a:srgbClr>
                  </a:outerShdw>
                </a:effectLst>
              </a:rPr>
              <a:t> which play an important role in light harvesting and the light-dependent reactions of photosynthesis. There are four major protein complexes in the </a:t>
            </a:r>
            <a:r>
              <a:rPr lang="en-AU" sz="2800" b="1" dirty="0" err="1">
                <a:ln w="18000">
                  <a:solidFill>
                    <a:schemeClr val="accent2">
                      <a:satMod val="140000"/>
                    </a:schemeClr>
                  </a:solidFill>
                  <a:prstDash val="solid"/>
                  <a:miter lim="800000"/>
                </a:ln>
                <a:solidFill>
                  <a:schemeClr val="accent2"/>
                </a:solidFill>
                <a:effectLst>
                  <a:outerShdw blurRad="25500" dist="23000" dir="7020000" algn="tl">
                    <a:srgbClr val="000000">
                      <a:alpha val="50000"/>
                    </a:srgbClr>
                  </a:outerShdw>
                </a:effectLst>
              </a:rPr>
              <a:t>thylakoid</a:t>
            </a:r>
            <a:r>
              <a:rPr lang="en-AU" sz="2800" b="1" dirty="0">
                <a:ln w="18000">
                  <a:solidFill>
                    <a:schemeClr val="accent2">
                      <a:satMod val="140000"/>
                    </a:schemeClr>
                  </a:solidFill>
                  <a:prstDash val="solid"/>
                  <a:miter lim="800000"/>
                </a:ln>
                <a:solidFill>
                  <a:schemeClr val="accent2"/>
                </a:solidFill>
                <a:effectLst>
                  <a:outerShdw blurRad="25500" dist="23000" dir="7020000" algn="tl">
                    <a:srgbClr val="000000">
                      <a:alpha val="50000"/>
                    </a:srgbClr>
                  </a:outerShdw>
                </a:effectLst>
              </a:rPr>
              <a:t> membrane:</a:t>
            </a:r>
          </a:p>
          <a:p>
            <a:pPr lvl="0"/>
            <a:r>
              <a:rPr lang="en-AU" sz="2800" b="1" u="sng" dirty="0" err="1">
                <a:ln w="18000">
                  <a:solidFill>
                    <a:schemeClr val="accent2">
                      <a:satMod val="140000"/>
                    </a:schemeClr>
                  </a:solidFill>
                  <a:prstDash val="solid"/>
                  <a:miter lim="800000"/>
                </a:ln>
                <a:solidFill>
                  <a:schemeClr val="accent2"/>
                </a:solidFill>
                <a:effectLst>
                  <a:outerShdw blurRad="25500" dist="23000" dir="7020000" algn="tl">
                    <a:srgbClr val="000000">
                      <a:alpha val="50000"/>
                    </a:srgbClr>
                  </a:outerShdw>
                </a:effectLst>
                <a:hlinkClick r:id="rId3" tooltip="Photosystem"/>
              </a:rPr>
              <a:t>Photosystems</a:t>
            </a:r>
            <a:r>
              <a:rPr lang="en-AU" sz="2800" b="1" dirty="0">
                <a:ln w="18000">
                  <a:solidFill>
                    <a:schemeClr val="accent2">
                      <a:satMod val="140000"/>
                    </a:schemeClr>
                  </a:solidFill>
                  <a:prstDash val="solid"/>
                  <a:miter lim="800000"/>
                </a:ln>
                <a:solidFill>
                  <a:schemeClr val="accent2"/>
                </a:solidFill>
                <a:effectLst>
                  <a:outerShdw blurRad="25500" dist="23000" dir="7020000" algn="tl">
                    <a:srgbClr val="000000">
                      <a:alpha val="50000"/>
                    </a:srgbClr>
                  </a:outerShdw>
                </a:effectLst>
              </a:rPr>
              <a:t> I and II </a:t>
            </a:r>
          </a:p>
          <a:p>
            <a:pPr lvl="0"/>
            <a:r>
              <a:rPr lang="en-AU" sz="2800" b="1" u="sng" dirty="0" err="1">
                <a:ln w="18000">
                  <a:solidFill>
                    <a:schemeClr val="accent2">
                      <a:satMod val="140000"/>
                    </a:schemeClr>
                  </a:solidFill>
                  <a:prstDash val="solid"/>
                  <a:miter lim="800000"/>
                </a:ln>
                <a:solidFill>
                  <a:schemeClr val="accent2"/>
                </a:solidFill>
                <a:effectLst>
                  <a:outerShdw blurRad="25500" dist="23000" dir="7020000" algn="tl">
                    <a:srgbClr val="000000">
                      <a:alpha val="50000"/>
                    </a:srgbClr>
                  </a:outerShdw>
                </a:effectLst>
                <a:hlinkClick r:id="rId4" tooltip="Cytochrome b6f complex"/>
              </a:rPr>
              <a:t>Cytochrome</a:t>
            </a:r>
            <a:r>
              <a:rPr lang="en-AU" sz="2800" b="1" u="sng" dirty="0">
                <a:ln w="18000">
                  <a:solidFill>
                    <a:schemeClr val="accent2">
                      <a:satMod val="140000"/>
                    </a:schemeClr>
                  </a:solidFill>
                  <a:prstDash val="solid"/>
                  <a:miter lim="800000"/>
                </a:ln>
                <a:solidFill>
                  <a:schemeClr val="accent2"/>
                </a:solidFill>
                <a:effectLst>
                  <a:outerShdw blurRad="25500" dist="23000" dir="7020000" algn="tl">
                    <a:srgbClr val="000000">
                      <a:alpha val="50000"/>
                    </a:srgbClr>
                  </a:outerShdw>
                </a:effectLst>
                <a:hlinkClick r:id="rId4" tooltip="Cytochrome b6f complex"/>
              </a:rPr>
              <a:t> b6f complex</a:t>
            </a:r>
            <a:r>
              <a:rPr lang="en-AU" sz="2800" b="1" dirty="0">
                <a:ln w="18000">
                  <a:solidFill>
                    <a:schemeClr val="accent2">
                      <a:satMod val="140000"/>
                    </a:schemeClr>
                  </a:solidFill>
                  <a:prstDash val="solid"/>
                  <a:miter lim="800000"/>
                </a:ln>
                <a:solidFill>
                  <a:schemeClr val="accent2"/>
                </a:solidFill>
                <a:effectLst>
                  <a:outerShdw blurRad="25500" dist="23000" dir="7020000" algn="tl">
                    <a:srgbClr val="000000">
                      <a:alpha val="50000"/>
                    </a:srgbClr>
                  </a:outerShdw>
                </a:effectLst>
              </a:rPr>
              <a:t> </a:t>
            </a:r>
          </a:p>
          <a:p>
            <a:r>
              <a:rPr lang="en-AU" sz="2800" b="1" u="sng" dirty="0">
                <a:ln w="18000">
                  <a:solidFill>
                    <a:schemeClr val="accent2">
                      <a:satMod val="140000"/>
                    </a:schemeClr>
                  </a:solidFill>
                  <a:prstDash val="solid"/>
                  <a:miter lim="800000"/>
                </a:ln>
                <a:solidFill>
                  <a:schemeClr val="accent2"/>
                </a:solidFill>
                <a:effectLst>
                  <a:outerShdw blurRad="25500" dist="23000" dir="7020000" algn="tl">
                    <a:srgbClr val="000000">
                      <a:alpha val="50000"/>
                    </a:srgbClr>
                  </a:outerShdw>
                </a:effectLst>
                <a:hlinkClick r:id="rId5" tooltip="ATP synthase"/>
              </a:rPr>
              <a:t>ATP </a:t>
            </a:r>
            <a:r>
              <a:rPr lang="en-AU" sz="2800" b="1" u="sng" dirty="0" err="1">
                <a:ln w="18000">
                  <a:solidFill>
                    <a:schemeClr val="accent2">
                      <a:satMod val="140000"/>
                    </a:schemeClr>
                  </a:solidFill>
                  <a:prstDash val="solid"/>
                  <a:miter lim="800000"/>
                </a:ln>
                <a:solidFill>
                  <a:schemeClr val="accent2"/>
                </a:solidFill>
                <a:effectLst>
                  <a:outerShdw blurRad="25500" dist="23000" dir="7020000" algn="tl">
                    <a:srgbClr val="000000">
                      <a:alpha val="50000"/>
                    </a:srgbClr>
                  </a:outerShdw>
                </a:effectLst>
                <a:hlinkClick r:id="rId5" tooltip="ATP synthase"/>
              </a:rPr>
              <a:t>synthase</a:t>
            </a:r>
            <a:endParaRPr lang="en-AU" sz="2800" b="1" dirty="0">
              <a:ln w="18000">
                <a:solidFill>
                  <a:schemeClr val="accent2">
                    <a:satMod val="140000"/>
                  </a:schemeClr>
                </a:solidFill>
                <a:prstDash val="solid"/>
                <a:miter lim="800000"/>
              </a:ln>
              <a:solidFill>
                <a:schemeClr val="accent2"/>
              </a:solidFill>
              <a:effectLst>
                <a:outerShdw blurRad="25500" dist="23000" dir="7020000" algn="tl">
                  <a:srgbClr val="000000">
                    <a:alpha val="50000"/>
                  </a:srgbClr>
                </a:outerShdw>
              </a:effectLst>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00100" y="1142984"/>
            <a:ext cx="7000924" cy="5016758"/>
          </a:xfrm>
          <a:prstGeom prst="rect">
            <a:avLst/>
          </a:prstGeom>
        </p:spPr>
        <p:txBody>
          <a:bodyPr wrap="square">
            <a:spAutoFit/>
          </a:bodyPr>
          <a:lstStyle/>
          <a:p>
            <a:r>
              <a:rPr lang="en-AU" sz="3200" dirty="0">
                <a:solidFill>
                  <a:srgbClr val="008000"/>
                </a:solidFill>
              </a:rPr>
              <a:t>The </a:t>
            </a:r>
            <a:r>
              <a:rPr lang="en-AU" sz="3200" dirty="0" err="1">
                <a:solidFill>
                  <a:srgbClr val="008000"/>
                </a:solidFill>
              </a:rPr>
              <a:t>thylakoids</a:t>
            </a:r>
            <a:r>
              <a:rPr lang="en-AU" sz="3200" dirty="0">
                <a:solidFill>
                  <a:srgbClr val="008000"/>
                </a:solidFill>
              </a:rPr>
              <a:t> are the site of the </a:t>
            </a:r>
            <a:r>
              <a:rPr lang="en-AU" sz="3200" u="sng" dirty="0">
                <a:solidFill>
                  <a:srgbClr val="008000"/>
                </a:solidFill>
                <a:hlinkClick r:id="rId2" tooltip="Light-dependent reaction"/>
              </a:rPr>
              <a:t>light-dependent reactions</a:t>
            </a:r>
            <a:r>
              <a:rPr lang="en-AU" sz="3200" dirty="0">
                <a:solidFill>
                  <a:srgbClr val="008000"/>
                </a:solidFill>
              </a:rPr>
              <a:t> of photosynthesis. These include light-driven water oxidation and </a:t>
            </a:r>
            <a:r>
              <a:rPr lang="en-AU" sz="3200" u="sng" dirty="0">
                <a:solidFill>
                  <a:srgbClr val="008000"/>
                </a:solidFill>
                <a:hlinkClick r:id="rId3" tooltip="Oxygen evolution"/>
              </a:rPr>
              <a:t>oxygen evolution</a:t>
            </a:r>
            <a:r>
              <a:rPr lang="en-AU" sz="3200" dirty="0">
                <a:solidFill>
                  <a:srgbClr val="008000"/>
                </a:solidFill>
              </a:rPr>
              <a:t>, the pumping of protons across the </a:t>
            </a:r>
            <a:r>
              <a:rPr lang="en-AU" sz="3200" dirty="0" err="1">
                <a:solidFill>
                  <a:srgbClr val="008000"/>
                </a:solidFill>
              </a:rPr>
              <a:t>thylakoid</a:t>
            </a:r>
            <a:r>
              <a:rPr lang="en-AU" sz="3200" dirty="0">
                <a:solidFill>
                  <a:srgbClr val="008000"/>
                </a:solidFill>
              </a:rPr>
              <a:t> membranes coupled with the electron transport chain of the </a:t>
            </a:r>
            <a:r>
              <a:rPr lang="en-AU" sz="3200" dirty="0" err="1">
                <a:solidFill>
                  <a:srgbClr val="008000"/>
                </a:solidFill>
              </a:rPr>
              <a:t>photosystems</a:t>
            </a:r>
            <a:r>
              <a:rPr lang="en-AU" sz="3200" dirty="0">
                <a:solidFill>
                  <a:srgbClr val="008000"/>
                </a:solidFill>
              </a:rPr>
              <a:t> and </a:t>
            </a:r>
            <a:r>
              <a:rPr lang="en-AU" sz="3200" dirty="0" err="1">
                <a:solidFill>
                  <a:srgbClr val="008000"/>
                </a:solidFill>
              </a:rPr>
              <a:t>cytochrome</a:t>
            </a:r>
            <a:r>
              <a:rPr lang="en-AU" sz="3200" dirty="0">
                <a:solidFill>
                  <a:srgbClr val="008000"/>
                </a:solidFill>
              </a:rPr>
              <a:t> b6f complex, and ATP synthesis by the ATP </a:t>
            </a:r>
            <a:r>
              <a:rPr lang="en-AU" sz="3200" dirty="0" err="1">
                <a:solidFill>
                  <a:srgbClr val="008000"/>
                </a:solidFill>
              </a:rPr>
              <a:t>synthase</a:t>
            </a:r>
            <a:r>
              <a:rPr lang="en-AU" sz="3200" dirty="0">
                <a:solidFill>
                  <a:srgbClr val="008000"/>
                </a:solidFill>
              </a:rPr>
              <a:t> utilizing the generated proton gradient.</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Chlorophyll molecule</a:t>
            </a:r>
            <a:endParaRPr lang="en-AU" dirty="0"/>
          </a:p>
        </p:txBody>
      </p:sp>
      <p:pic>
        <p:nvPicPr>
          <p:cNvPr id="4" name="Picture 3" descr="Space-filling model of the chlorophyll a molecule">
            <a:hlinkClick r:id="rId2" tooltip="&quot;Space-filling model of the chlorophyll a molecule&quot;"/>
          </p:cNvPr>
          <p:cNvPicPr/>
          <p:nvPr/>
        </p:nvPicPr>
        <p:blipFill>
          <a:blip r:embed="rId3"/>
          <a:srcRect/>
          <a:stretch>
            <a:fillRect/>
          </a:stretch>
        </p:blipFill>
        <p:spPr bwMode="auto">
          <a:xfrm>
            <a:off x="1571604" y="1428736"/>
            <a:ext cx="5286412" cy="3857652"/>
          </a:xfrm>
          <a:prstGeom prst="rect">
            <a:avLst/>
          </a:prstGeom>
          <a:noFill/>
          <a:ln w="9525">
            <a:noFill/>
            <a:miter lim="800000"/>
            <a:headEnd/>
            <a:tailEnd/>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Thylakoid disc with embedded and associated proteins">
            <a:hlinkClick r:id="rId2" tooltip="&quot;Thylakoid disc with embedded and associated proteins&quot;"/>
          </p:cNvPr>
          <p:cNvPicPr/>
          <p:nvPr/>
        </p:nvPicPr>
        <p:blipFill>
          <a:blip r:embed="rId3"/>
          <a:srcRect/>
          <a:stretch>
            <a:fillRect/>
          </a:stretch>
        </p:blipFill>
        <p:spPr bwMode="auto">
          <a:xfrm>
            <a:off x="928662" y="1142984"/>
            <a:ext cx="6210325" cy="392909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www.cartage.org.lb/en/themes/sciences/botanicalsciences/PlantsStructure/PlantsStructure/rootts.gif"/>
          <p:cNvPicPr/>
          <p:nvPr/>
        </p:nvPicPr>
        <p:blipFill>
          <a:blip r:embed="rId2"/>
          <a:srcRect/>
          <a:stretch>
            <a:fillRect/>
          </a:stretch>
        </p:blipFill>
        <p:spPr bwMode="auto">
          <a:xfrm>
            <a:off x="2890837" y="1352550"/>
            <a:ext cx="3362325" cy="41529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Light-dependent reactions of photosynthesis at the thylakoid membrane">
            <a:hlinkClick r:id="rId2" tooltip="&quot;Light-dependent reactions of photosynthesis at the thylakoid membrane&quot;"/>
          </p:cNvPr>
          <p:cNvPicPr/>
          <p:nvPr/>
        </p:nvPicPr>
        <p:blipFill>
          <a:blip r:embed="rId3"/>
          <a:srcRect/>
          <a:stretch>
            <a:fillRect/>
          </a:stretch>
        </p:blipFill>
        <p:spPr bwMode="auto">
          <a:xfrm>
            <a:off x="642910" y="1071546"/>
            <a:ext cx="7215238" cy="485778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http://www.cartage.org.lb/en/themes/sciences/botanicalsciences/PlantsStructure/PlantsStructure/lsroot.gif"/>
          <p:cNvPicPr/>
          <p:nvPr/>
        </p:nvPicPr>
        <p:blipFill>
          <a:blip r:embed="rId2"/>
          <a:srcRect/>
          <a:stretch>
            <a:fillRect/>
          </a:stretch>
        </p:blipFill>
        <p:spPr bwMode="auto">
          <a:xfrm>
            <a:off x="2205037" y="1895475"/>
            <a:ext cx="4733925" cy="30670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2214546" y="500042"/>
            <a:ext cx="4714908" cy="5262979"/>
          </a:xfrm>
          <a:prstGeom prst="rect">
            <a:avLst/>
          </a:prstGeom>
        </p:spPr>
        <p:txBody>
          <a:bodyPr wrap="square">
            <a:spAutoFit/>
          </a:bodyPr>
          <a:lstStyle/>
          <a:p>
            <a:r>
              <a:rPr lang="en-AU" dirty="0" smtClean="0"/>
              <a:t> </a:t>
            </a:r>
            <a:r>
              <a:rPr lang="en-AU" sz="4800" dirty="0"/>
              <a:t>Plant cell types rise by mitosis from a </a:t>
            </a:r>
            <a:r>
              <a:rPr lang="en-AU" sz="4800" dirty="0" err="1" smtClean="0"/>
              <a:t>meristem</a:t>
            </a:r>
            <a:r>
              <a:rPr lang="en-AU" sz="4800" dirty="0" smtClean="0"/>
              <a:t>.  A </a:t>
            </a:r>
            <a:r>
              <a:rPr lang="en-AU" sz="4800" dirty="0" err="1"/>
              <a:t>meristem</a:t>
            </a:r>
            <a:r>
              <a:rPr lang="en-AU" sz="4800" dirty="0"/>
              <a:t> may be defined as a region of localized mitosis.</a:t>
            </a:r>
          </a:p>
        </p:txBody>
      </p:sp>
    </p:spTree>
  </p:cSld>
  <p:clrMapOvr>
    <a:masterClrMapping/>
  </p:clrMapOvr>
  <p:transition>
    <p:fad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dirty="0" smtClean="0"/>
              <a:t>X section of a leaf</a:t>
            </a:r>
            <a:endParaRPr lang="en-AU" dirty="0"/>
          </a:p>
        </p:txBody>
      </p:sp>
      <p:pic>
        <p:nvPicPr>
          <p:cNvPr id="4" name="Content Placeholder 3" descr="http://www.cartage.org.lb/en/themes/sciences/botanicalsciences/PlantsStructure/PlantsStructure/leafstru.gif"/>
          <p:cNvPicPr>
            <a:picLocks noGrp="1"/>
          </p:cNvPicPr>
          <p:nvPr>
            <p:ph idx="1"/>
          </p:nvPr>
        </p:nvPicPr>
        <p:blipFill>
          <a:blip r:embed="rId2"/>
          <a:srcRect/>
          <a:stretch>
            <a:fillRect/>
          </a:stretch>
        </p:blipFill>
        <p:spPr bwMode="auto">
          <a:xfrm>
            <a:off x="928662" y="1643050"/>
            <a:ext cx="7000924" cy="450059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2"/>
          <p:cNvSpPr>
            <a:spLocks noGrp="1" noChangeArrowheads="1"/>
          </p:cNvSpPr>
          <p:nvPr>
            <p:ph type="title"/>
          </p:nvPr>
        </p:nvSpPr>
        <p:spPr>
          <a:xfrm>
            <a:off x="0" y="0"/>
            <a:ext cx="7772400" cy="1143000"/>
          </a:xfrm>
        </p:spPr>
        <p:txBody>
          <a:bodyPr/>
          <a:lstStyle/>
          <a:p>
            <a:r>
              <a:rPr lang="en-GB" sz="4000" b="1" dirty="0">
                <a:solidFill>
                  <a:schemeClr val="tx1"/>
                </a:solidFill>
              </a:rPr>
              <a:t>Key Words</a:t>
            </a:r>
          </a:p>
        </p:txBody>
      </p:sp>
      <p:sp>
        <p:nvSpPr>
          <p:cNvPr id="168963" name="Text Box 3"/>
          <p:cNvSpPr txBox="1">
            <a:spLocks noChangeArrowheads="1"/>
          </p:cNvSpPr>
          <p:nvPr/>
        </p:nvSpPr>
        <p:spPr bwMode="auto">
          <a:xfrm>
            <a:off x="214282" y="1214422"/>
            <a:ext cx="2133600" cy="425450"/>
          </a:xfrm>
          <a:prstGeom prst="rect">
            <a:avLst/>
          </a:prstGeom>
          <a:solidFill>
            <a:srgbClr val="FFFFCC"/>
          </a:solidFill>
          <a:ln w="28575">
            <a:solidFill>
              <a:schemeClr val="tx1"/>
            </a:solidFill>
            <a:miter lim="800000"/>
            <a:headEnd/>
            <a:tailEnd/>
          </a:ln>
          <a:effectLst/>
        </p:spPr>
        <p:txBody>
          <a:bodyPr>
            <a:spAutoFit/>
          </a:bodyPr>
          <a:lstStyle/>
          <a:p>
            <a:pPr algn="ctr">
              <a:spcBef>
                <a:spcPct val="50000"/>
              </a:spcBef>
            </a:pPr>
            <a:r>
              <a:rPr lang="en-GB" sz="2000" b="1" dirty="0">
                <a:latin typeface="Arial" charset="0"/>
              </a:rPr>
              <a:t>Waxy cuticle</a:t>
            </a:r>
          </a:p>
        </p:txBody>
      </p:sp>
      <p:sp>
        <p:nvSpPr>
          <p:cNvPr id="168964" name="Text Box 4"/>
          <p:cNvSpPr txBox="1">
            <a:spLocks noChangeArrowheads="1"/>
          </p:cNvSpPr>
          <p:nvPr/>
        </p:nvSpPr>
        <p:spPr bwMode="auto">
          <a:xfrm>
            <a:off x="152400" y="2057400"/>
            <a:ext cx="2133600" cy="425450"/>
          </a:xfrm>
          <a:prstGeom prst="rect">
            <a:avLst/>
          </a:prstGeom>
          <a:solidFill>
            <a:srgbClr val="FFFFCC"/>
          </a:solidFill>
          <a:ln w="28575">
            <a:solidFill>
              <a:schemeClr val="tx1"/>
            </a:solidFill>
            <a:miter lim="800000"/>
            <a:headEnd/>
            <a:tailEnd/>
          </a:ln>
          <a:effectLst/>
        </p:spPr>
        <p:txBody>
          <a:bodyPr>
            <a:spAutoFit/>
          </a:bodyPr>
          <a:lstStyle/>
          <a:p>
            <a:pPr algn="ctr">
              <a:spcBef>
                <a:spcPct val="50000"/>
              </a:spcBef>
            </a:pPr>
            <a:r>
              <a:rPr lang="en-GB" sz="2000" b="1">
                <a:latin typeface="Arial" charset="0"/>
              </a:rPr>
              <a:t>Stoma</a:t>
            </a:r>
          </a:p>
        </p:txBody>
      </p:sp>
      <p:sp>
        <p:nvSpPr>
          <p:cNvPr id="168965" name="Text Box 5"/>
          <p:cNvSpPr txBox="1">
            <a:spLocks noChangeArrowheads="1"/>
          </p:cNvSpPr>
          <p:nvPr/>
        </p:nvSpPr>
        <p:spPr bwMode="auto">
          <a:xfrm>
            <a:off x="152400" y="3016250"/>
            <a:ext cx="2133600" cy="425450"/>
          </a:xfrm>
          <a:prstGeom prst="rect">
            <a:avLst/>
          </a:prstGeom>
          <a:solidFill>
            <a:srgbClr val="FFFFCC"/>
          </a:solidFill>
          <a:ln w="28575">
            <a:solidFill>
              <a:schemeClr val="tx1"/>
            </a:solidFill>
            <a:miter lim="800000"/>
            <a:headEnd/>
            <a:tailEnd/>
          </a:ln>
          <a:effectLst/>
        </p:spPr>
        <p:txBody>
          <a:bodyPr>
            <a:spAutoFit/>
          </a:bodyPr>
          <a:lstStyle/>
          <a:p>
            <a:pPr algn="ctr">
              <a:spcBef>
                <a:spcPct val="50000"/>
              </a:spcBef>
            </a:pPr>
            <a:r>
              <a:rPr lang="en-GB" sz="2000" b="1" dirty="0">
                <a:latin typeface="Arial" charset="0"/>
              </a:rPr>
              <a:t>Air spaces</a:t>
            </a:r>
          </a:p>
        </p:txBody>
      </p:sp>
      <p:sp>
        <p:nvSpPr>
          <p:cNvPr id="168966" name="Text Box 6"/>
          <p:cNvSpPr txBox="1">
            <a:spLocks noChangeArrowheads="1"/>
          </p:cNvSpPr>
          <p:nvPr/>
        </p:nvSpPr>
        <p:spPr bwMode="auto">
          <a:xfrm>
            <a:off x="152400" y="3930650"/>
            <a:ext cx="2133600" cy="425450"/>
          </a:xfrm>
          <a:prstGeom prst="rect">
            <a:avLst/>
          </a:prstGeom>
          <a:solidFill>
            <a:srgbClr val="FFFFCC"/>
          </a:solidFill>
          <a:ln w="28575">
            <a:solidFill>
              <a:schemeClr val="tx1"/>
            </a:solidFill>
            <a:miter lim="800000"/>
            <a:headEnd/>
            <a:tailEnd/>
          </a:ln>
          <a:effectLst/>
        </p:spPr>
        <p:txBody>
          <a:bodyPr>
            <a:spAutoFit/>
          </a:bodyPr>
          <a:lstStyle/>
          <a:p>
            <a:pPr algn="ctr">
              <a:spcBef>
                <a:spcPct val="50000"/>
              </a:spcBef>
            </a:pPr>
            <a:r>
              <a:rPr lang="en-GB" sz="2000" b="1" dirty="0">
                <a:latin typeface="Arial" charset="0"/>
              </a:rPr>
              <a:t>Epidermis</a:t>
            </a:r>
          </a:p>
        </p:txBody>
      </p:sp>
      <p:sp>
        <p:nvSpPr>
          <p:cNvPr id="168967" name="Text Box 7"/>
          <p:cNvSpPr txBox="1">
            <a:spLocks noChangeArrowheads="1"/>
          </p:cNvSpPr>
          <p:nvPr/>
        </p:nvSpPr>
        <p:spPr bwMode="auto">
          <a:xfrm>
            <a:off x="152400" y="4724400"/>
            <a:ext cx="2133600" cy="730250"/>
          </a:xfrm>
          <a:prstGeom prst="rect">
            <a:avLst/>
          </a:prstGeom>
          <a:solidFill>
            <a:srgbClr val="FFFFCC"/>
          </a:solidFill>
          <a:ln w="28575">
            <a:solidFill>
              <a:schemeClr val="tx1"/>
            </a:solidFill>
            <a:miter lim="800000"/>
            <a:headEnd/>
            <a:tailEnd/>
          </a:ln>
          <a:effectLst/>
        </p:spPr>
        <p:txBody>
          <a:bodyPr>
            <a:spAutoFit/>
          </a:bodyPr>
          <a:lstStyle/>
          <a:p>
            <a:pPr algn="ctr">
              <a:spcBef>
                <a:spcPct val="50000"/>
              </a:spcBef>
            </a:pPr>
            <a:r>
              <a:rPr lang="en-GB" sz="2000" b="1" dirty="0">
                <a:latin typeface="Arial" charset="0"/>
              </a:rPr>
              <a:t>Palisade </a:t>
            </a:r>
            <a:r>
              <a:rPr lang="en-GB" sz="2000" b="1" dirty="0" err="1">
                <a:latin typeface="Arial" charset="0"/>
              </a:rPr>
              <a:t>mesophyll</a:t>
            </a:r>
            <a:r>
              <a:rPr lang="en-GB" sz="2000" b="1" dirty="0">
                <a:latin typeface="Arial" charset="0"/>
              </a:rPr>
              <a:t> cell</a:t>
            </a:r>
          </a:p>
        </p:txBody>
      </p:sp>
      <p:sp>
        <p:nvSpPr>
          <p:cNvPr id="168968" name="Text Box 8"/>
          <p:cNvSpPr txBox="1">
            <a:spLocks noChangeArrowheads="1"/>
          </p:cNvSpPr>
          <p:nvPr/>
        </p:nvSpPr>
        <p:spPr bwMode="auto">
          <a:xfrm>
            <a:off x="152400" y="5791200"/>
            <a:ext cx="2133600" cy="730250"/>
          </a:xfrm>
          <a:prstGeom prst="rect">
            <a:avLst/>
          </a:prstGeom>
          <a:solidFill>
            <a:srgbClr val="FFFFCC"/>
          </a:solidFill>
          <a:ln w="28575">
            <a:solidFill>
              <a:schemeClr val="tx1"/>
            </a:solidFill>
            <a:miter lim="800000"/>
            <a:headEnd/>
            <a:tailEnd/>
          </a:ln>
          <a:effectLst/>
        </p:spPr>
        <p:txBody>
          <a:bodyPr>
            <a:spAutoFit/>
          </a:bodyPr>
          <a:lstStyle/>
          <a:p>
            <a:pPr algn="ctr">
              <a:spcBef>
                <a:spcPct val="50000"/>
              </a:spcBef>
            </a:pPr>
            <a:r>
              <a:rPr lang="en-GB" sz="2000" b="1" dirty="0">
                <a:latin typeface="Arial" charset="0"/>
              </a:rPr>
              <a:t>Spongy </a:t>
            </a:r>
            <a:r>
              <a:rPr lang="en-GB" sz="2000" b="1" dirty="0" err="1">
                <a:latin typeface="Arial" charset="0"/>
              </a:rPr>
              <a:t>mesophyll</a:t>
            </a:r>
            <a:r>
              <a:rPr lang="en-GB" sz="2000" b="1" dirty="0">
                <a:latin typeface="Arial" charset="0"/>
              </a:rPr>
              <a:t> cell</a:t>
            </a:r>
          </a:p>
        </p:txBody>
      </p:sp>
      <p:sp>
        <p:nvSpPr>
          <p:cNvPr id="168969" name="Text Box 9"/>
          <p:cNvSpPr txBox="1">
            <a:spLocks noChangeArrowheads="1"/>
          </p:cNvSpPr>
          <p:nvPr/>
        </p:nvSpPr>
        <p:spPr bwMode="auto">
          <a:xfrm>
            <a:off x="2743200" y="1219200"/>
            <a:ext cx="5105400" cy="425450"/>
          </a:xfrm>
          <a:prstGeom prst="rect">
            <a:avLst/>
          </a:prstGeom>
          <a:solidFill>
            <a:srgbClr val="CCECFF"/>
          </a:solidFill>
          <a:ln w="28575">
            <a:solidFill>
              <a:schemeClr val="tx1"/>
            </a:solidFill>
            <a:miter lim="800000"/>
            <a:headEnd/>
            <a:tailEnd/>
          </a:ln>
          <a:effectLst/>
        </p:spPr>
        <p:txBody>
          <a:bodyPr>
            <a:spAutoFit/>
          </a:bodyPr>
          <a:lstStyle/>
          <a:p>
            <a:pPr algn="ctr">
              <a:spcBef>
                <a:spcPct val="50000"/>
              </a:spcBef>
            </a:pPr>
            <a:r>
              <a:rPr lang="en-GB" sz="2000" b="1" dirty="0">
                <a:latin typeface="Arial" charset="0"/>
              </a:rPr>
              <a:t>Waterproof layer atop the epidermis</a:t>
            </a:r>
          </a:p>
        </p:txBody>
      </p:sp>
      <p:sp>
        <p:nvSpPr>
          <p:cNvPr id="168970" name="Text Box 10"/>
          <p:cNvSpPr txBox="1">
            <a:spLocks noChangeArrowheads="1"/>
          </p:cNvSpPr>
          <p:nvPr/>
        </p:nvSpPr>
        <p:spPr bwMode="auto">
          <a:xfrm>
            <a:off x="2743200" y="2057400"/>
            <a:ext cx="5105400" cy="425450"/>
          </a:xfrm>
          <a:prstGeom prst="rect">
            <a:avLst/>
          </a:prstGeom>
          <a:solidFill>
            <a:srgbClr val="CCECFF"/>
          </a:solidFill>
          <a:ln w="28575">
            <a:solidFill>
              <a:schemeClr val="tx1"/>
            </a:solidFill>
            <a:miter lim="800000"/>
            <a:headEnd/>
            <a:tailEnd/>
          </a:ln>
          <a:effectLst/>
        </p:spPr>
        <p:txBody>
          <a:bodyPr>
            <a:spAutoFit/>
          </a:bodyPr>
          <a:lstStyle/>
          <a:p>
            <a:pPr algn="ctr">
              <a:spcBef>
                <a:spcPct val="50000"/>
              </a:spcBef>
            </a:pPr>
            <a:r>
              <a:rPr lang="en-GB" sz="2000" b="1" dirty="0">
                <a:latin typeface="Arial" charset="0"/>
              </a:rPr>
              <a:t>Pores that allow gaseous exchange</a:t>
            </a:r>
          </a:p>
        </p:txBody>
      </p:sp>
      <p:sp>
        <p:nvSpPr>
          <p:cNvPr id="168971" name="Text Box 11"/>
          <p:cNvSpPr txBox="1">
            <a:spLocks noChangeArrowheads="1"/>
          </p:cNvSpPr>
          <p:nvPr/>
        </p:nvSpPr>
        <p:spPr bwMode="auto">
          <a:xfrm>
            <a:off x="2743200" y="2863850"/>
            <a:ext cx="5105400" cy="730250"/>
          </a:xfrm>
          <a:prstGeom prst="rect">
            <a:avLst/>
          </a:prstGeom>
          <a:solidFill>
            <a:srgbClr val="CCECFF"/>
          </a:solidFill>
          <a:ln w="28575">
            <a:solidFill>
              <a:schemeClr val="tx1"/>
            </a:solidFill>
            <a:miter lim="800000"/>
            <a:headEnd/>
            <a:tailEnd/>
          </a:ln>
          <a:effectLst/>
        </p:spPr>
        <p:txBody>
          <a:bodyPr>
            <a:spAutoFit/>
          </a:bodyPr>
          <a:lstStyle/>
          <a:p>
            <a:pPr algn="ctr">
              <a:spcBef>
                <a:spcPct val="50000"/>
              </a:spcBef>
            </a:pPr>
            <a:r>
              <a:rPr lang="en-GB" sz="2000" b="1" dirty="0">
                <a:latin typeface="Arial" charset="0"/>
              </a:rPr>
              <a:t>Found in the spongy </a:t>
            </a:r>
            <a:r>
              <a:rPr lang="en-GB" sz="2000" b="1" dirty="0" err="1">
                <a:latin typeface="Arial" charset="0"/>
              </a:rPr>
              <a:t>mesophyll</a:t>
            </a:r>
            <a:r>
              <a:rPr lang="en-GB" sz="2000" b="1" dirty="0">
                <a:latin typeface="Arial" charset="0"/>
              </a:rPr>
              <a:t> layer, enable gases to reach the leaf cells</a:t>
            </a:r>
          </a:p>
        </p:txBody>
      </p:sp>
      <p:sp>
        <p:nvSpPr>
          <p:cNvPr id="168972" name="Text Box 12"/>
          <p:cNvSpPr txBox="1">
            <a:spLocks noChangeArrowheads="1"/>
          </p:cNvSpPr>
          <p:nvPr/>
        </p:nvSpPr>
        <p:spPr bwMode="auto">
          <a:xfrm>
            <a:off x="2743200" y="3765550"/>
            <a:ext cx="5105400" cy="730250"/>
          </a:xfrm>
          <a:prstGeom prst="rect">
            <a:avLst/>
          </a:prstGeom>
          <a:solidFill>
            <a:srgbClr val="CCECFF"/>
          </a:solidFill>
          <a:ln w="28575">
            <a:solidFill>
              <a:schemeClr val="tx1"/>
            </a:solidFill>
            <a:miter lim="800000"/>
            <a:headEnd/>
            <a:tailEnd/>
          </a:ln>
          <a:effectLst/>
        </p:spPr>
        <p:txBody>
          <a:bodyPr>
            <a:spAutoFit/>
          </a:bodyPr>
          <a:lstStyle/>
          <a:p>
            <a:pPr algn="ctr">
              <a:spcBef>
                <a:spcPct val="50000"/>
              </a:spcBef>
            </a:pPr>
            <a:r>
              <a:rPr lang="en-GB" sz="2000" b="1" dirty="0">
                <a:latin typeface="Arial" charset="0"/>
              </a:rPr>
              <a:t>One-cell thick outer layer of cells that prevent water loss from the leaf</a:t>
            </a:r>
          </a:p>
        </p:txBody>
      </p:sp>
      <p:sp>
        <p:nvSpPr>
          <p:cNvPr id="168973" name="Text Box 13"/>
          <p:cNvSpPr txBox="1">
            <a:spLocks noChangeArrowheads="1"/>
          </p:cNvSpPr>
          <p:nvPr/>
        </p:nvSpPr>
        <p:spPr bwMode="auto">
          <a:xfrm>
            <a:off x="2743200" y="4692650"/>
            <a:ext cx="5105400" cy="730250"/>
          </a:xfrm>
          <a:prstGeom prst="rect">
            <a:avLst/>
          </a:prstGeom>
          <a:solidFill>
            <a:srgbClr val="CCECFF"/>
          </a:solidFill>
          <a:ln w="28575">
            <a:solidFill>
              <a:schemeClr val="tx1"/>
            </a:solidFill>
            <a:miter lim="800000"/>
            <a:headEnd/>
            <a:tailEnd/>
          </a:ln>
          <a:effectLst/>
        </p:spPr>
        <p:txBody>
          <a:bodyPr>
            <a:spAutoFit/>
          </a:bodyPr>
          <a:lstStyle/>
          <a:p>
            <a:pPr algn="ctr">
              <a:spcBef>
                <a:spcPct val="50000"/>
              </a:spcBef>
            </a:pPr>
            <a:r>
              <a:rPr lang="en-GB" sz="2000" b="1" dirty="0">
                <a:latin typeface="Arial" charset="0"/>
              </a:rPr>
              <a:t>Contain numerous chloroplasts and are densely packed  </a:t>
            </a:r>
          </a:p>
        </p:txBody>
      </p:sp>
      <p:sp>
        <p:nvSpPr>
          <p:cNvPr id="168974" name="Text Box 14"/>
          <p:cNvSpPr txBox="1">
            <a:spLocks noChangeArrowheads="1"/>
          </p:cNvSpPr>
          <p:nvPr/>
        </p:nvSpPr>
        <p:spPr bwMode="auto">
          <a:xfrm>
            <a:off x="2743200" y="5638800"/>
            <a:ext cx="5105400" cy="1035050"/>
          </a:xfrm>
          <a:prstGeom prst="rect">
            <a:avLst/>
          </a:prstGeom>
          <a:solidFill>
            <a:srgbClr val="CCECFF"/>
          </a:solidFill>
          <a:ln w="28575">
            <a:solidFill>
              <a:schemeClr val="tx1"/>
            </a:solidFill>
            <a:miter lim="800000"/>
            <a:headEnd/>
            <a:tailEnd/>
          </a:ln>
          <a:effectLst/>
        </p:spPr>
        <p:txBody>
          <a:bodyPr>
            <a:spAutoFit/>
          </a:bodyPr>
          <a:lstStyle/>
          <a:p>
            <a:pPr algn="ctr">
              <a:spcBef>
                <a:spcPct val="50000"/>
              </a:spcBef>
            </a:pPr>
            <a:r>
              <a:rPr lang="en-GB" sz="2000" b="1" dirty="0">
                <a:latin typeface="Arial" charset="0"/>
              </a:rPr>
              <a:t>Loosely packed cells that do not contain as many chloroplasts as palisade cells</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grpId="0" nodeType="afterEffect">
                                  <p:stCondLst>
                                    <p:cond delay="0"/>
                                  </p:stCondLst>
                                  <p:childTnLst>
                                    <p:set>
                                      <p:cBhvr>
                                        <p:cTn id="6" dur="1" fill="hold">
                                          <p:stCondLst>
                                            <p:cond delay="0"/>
                                          </p:stCondLst>
                                        </p:cTn>
                                        <p:tgtEl>
                                          <p:spTgt spid="168963"/>
                                        </p:tgtEl>
                                        <p:attrNameLst>
                                          <p:attrName>style.visibility</p:attrName>
                                        </p:attrNameLst>
                                      </p:cBhvr>
                                      <p:to>
                                        <p:strVal val="visible"/>
                                      </p:to>
                                    </p:set>
                                    <p:animEffect transition="in" filter="dissolve">
                                      <p:cBhvr>
                                        <p:cTn id="7" dur="500"/>
                                        <p:tgtEl>
                                          <p:spTgt spid="168963"/>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168969"/>
                                        </p:tgtEl>
                                        <p:attrNameLst>
                                          <p:attrName>style.visibility</p:attrName>
                                        </p:attrNameLst>
                                      </p:cBhvr>
                                      <p:to>
                                        <p:strVal val="visible"/>
                                      </p:to>
                                    </p:set>
                                    <p:animEffect transition="in" filter="dissolve">
                                      <p:cBhvr>
                                        <p:cTn id="11" dur="500"/>
                                        <p:tgtEl>
                                          <p:spTgt spid="168969"/>
                                        </p:tgtEl>
                                      </p:cBhvr>
                                    </p:animEffect>
                                  </p:childTnLst>
                                </p:cTn>
                              </p:par>
                            </p:childTnLst>
                          </p:cTn>
                        </p:par>
                      </p:childTnLst>
                    </p:cTn>
                  </p:par>
                  <p:par>
                    <p:cTn id="12" fill="hold">
                      <p:stCondLst>
                        <p:cond delay="indefinite"/>
                      </p:stCondLst>
                      <p:childTnLst>
                        <p:par>
                          <p:cTn id="13" fill="hold">
                            <p:stCondLst>
                              <p:cond delay="0"/>
                            </p:stCondLst>
                            <p:childTnLst>
                              <p:par>
                                <p:cTn id="14" presetID="9" presetClass="entr" presetSubtype="0" fill="hold" grpId="0" nodeType="clickEffect">
                                  <p:stCondLst>
                                    <p:cond delay="0"/>
                                  </p:stCondLst>
                                  <p:childTnLst>
                                    <p:set>
                                      <p:cBhvr>
                                        <p:cTn id="15" dur="1" fill="hold">
                                          <p:stCondLst>
                                            <p:cond delay="0"/>
                                          </p:stCondLst>
                                        </p:cTn>
                                        <p:tgtEl>
                                          <p:spTgt spid="168964"/>
                                        </p:tgtEl>
                                        <p:attrNameLst>
                                          <p:attrName>style.visibility</p:attrName>
                                        </p:attrNameLst>
                                      </p:cBhvr>
                                      <p:to>
                                        <p:strVal val="visible"/>
                                      </p:to>
                                    </p:set>
                                    <p:animEffect transition="in" filter="dissolve">
                                      <p:cBhvr>
                                        <p:cTn id="16" dur="500"/>
                                        <p:tgtEl>
                                          <p:spTgt spid="168964"/>
                                        </p:tgtEl>
                                      </p:cBhvr>
                                    </p:animEffect>
                                  </p:childTnLst>
                                </p:cTn>
                              </p:par>
                            </p:childTnLst>
                          </p:cTn>
                        </p:par>
                        <p:par>
                          <p:cTn id="17" fill="hold">
                            <p:stCondLst>
                              <p:cond delay="500"/>
                            </p:stCondLst>
                            <p:childTnLst>
                              <p:par>
                                <p:cTn id="18" presetID="9" presetClass="entr" presetSubtype="0" fill="hold" grpId="0" nodeType="afterEffect">
                                  <p:stCondLst>
                                    <p:cond delay="0"/>
                                  </p:stCondLst>
                                  <p:childTnLst>
                                    <p:set>
                                      <p:cBhvr>
                                        <p:cTn id="19" dur="1" fill="hold">
                                          <p:stCondLst>
                                            <p:cond delay="0"/>
                                          </p:stCondLst>
                                        </p:cTn>
                                        <p:tgtEl>
                                          <p:spTgt spid="168970"/>
                                        </p:tgtEl>
                                        <p:attrNameLst>
                                          <p:attrName>style.visibility</p:attrName>
                                        </p:attrNameLst>
                                      </p:cBhvr>
                                      <p:to>
                                        <p:strVal val="visible"/>
                                      </p:to>
                                    </p:set>
                                    <p:animEffect transition="in" filter="dissolve">
                                      <p:cBhvr>
                                        <p:cTn id="20" dur="500"/>
                                        <p:tgtEl>
                                          <p:spTgt spid="168970"/>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168965"/>
                                        </p:tgtEl>
                                        <p:attrNameLst>
                                          <p:attrName>style.visibility</p:attrName>
                                        </p:attrNameLst>
                                      </p:cBhvr>
                                      <p:to>
                                        <p:strVal val="visible"/>
                                      </p:to>
                                    </p:set>
                                    <p:animEffect transition="in" filter="dissolve">
                                      <p:cBhvr>
                                        <p:cTn id="25" dur="500"/>
                                        <p:tgtEl>
                                          <p:spTgt spid="168965"/>
                                        </p:tgtEl>
                                      </p:cBhvr>
                                    </p:animEffect>
                                  </p:childTnLst>
                                </p:cTn>
                              </p:par>
                            </p:childTnLst>
                          </p:cTn>
                        </p:par>
                        <p:par>
                          <p:cTn id="26" fill="hold">
                            <p:stCondLst>
                              <p:cond delay="500"/>
                            </p:stCondLst>
                            <p:childTnLst>
                              <p:par>
                                <p:cTn id="27" presetID="9" presetClass="entr" presetSubtype="0" fill="hold" grpId="0" nodeType="afterEffect">
                                  <p:stCondLst>
                                    <p:cond delay="0"/>
                                  </p:stCondLst>
                                  <p:childTnLst>
                                    <p:set>
                                      <p:cBhvr>
                                        <p:cTn id="28" dur="1" fill="hold">
                                          <p:stCondLst>
                                            <p:cond delay="0"/>
                                          </p:stCondLst>
                                        </p:cTn>
                                        <p:tgtEl>
                                          <p:spTgt spid="168971"/>
                                        </p:tgtEl>
                                        <p:attrNameLst>
                                          <p:attrName>style.visibility</p:attrName>
                                        </p:attrNameLst>
                                      </p:cBhvr>
                                      <p:to>
                                        <p:strVal val="visible"/>
                                      </p:to>
                                    </p:set>
                                    <p:animEffect transition="in" filter="dissolve">
                                      <p:cBhvr>
                                        <p:cTn id="29" dur="500"/>
                                        <p:tgtEl>
                                          <p:spTgt spid="168971"/>
                                        </p:tgtEl>
                                      </p:cBhvr>
                                    </p:animEffect>
                                  </p:childTnLst>
                                </p:cTn>
                              </p:par>
                            </p:childTnLst>
                          </p:cTn>
                        </p:par>
                      </p:childTnLst>
                    </p:cTn>
                  </p:par>
                  <p:par>
                    <p:cTn id="30" fill="hold">
                      <p:stCondLst>
                        <p:cond delay="indefinite"/>
                      </p:stCondLst>
                      <p:childTnLst>
                        <p:par>
                          <p:cTn id="31" fill="hold">
                            <p:stCondLst>
                              <p:cond delay="0"/>
                            </p:stCondLst>
                            <p:childTnLst>
                              <p:par>
                                <p:cTn id="32" presetID="9" presetClass="entr" presetSubtype="0" fill="hold" grpId="0" nodeType="clickEffect">
                                  <p:stCondLst>
                                    <p:cond delay="0"/>
                                  </p:stCondLst>
                                  <p:childTnLst>
                                    <p:set>
                                      <p:cBhvr>
                                        <p:cTn id="33" dur="1" fill="hold">
                                          <p:stCondLst>
                                            <p:cond delay="0"/>
                                          </p:stCondLst>
                                        </p:cTn>
                                        <p:tgtEl>
                                          <p:spTgt spid="168966"/>
                                        </p:tgtEl>
                                        <p:attrNameLst>
                                          <p:attrName>style.visibility</p:attrName>
                                        </p:attrNameLst>
                                      </p:cBhvr>
                                      <p:to>
                                        <p:strVal val="visible"/>
                                      </p:to>
                                    </p:set>
                                    <p:animEffect transition="in" filter="dissolve">
                                      <p:cBhvr>
                                        <p:cTn id="34" dur="500"/>
                                        <p:tgtEl>
                                          <p:spTgt spid="168966"/>
                                        </p:tgtEl>
                                      </p:cBhvr>
                                    </p:animEffect>
                                  </p:childTnLst>
                                </p:cTn>
                              </p:par>
                            </p:childTnLst>
                          </p:cTn>
                        </p:par>
                        <p:par>
                          <p:cTn id="35" fill="hold">
                            <p:stCondLst>
                              <p:cond delay="500"/>
                            </p:stCondLst>
                            <p:childTnLst>
                              <p:par>
                                <p:cTn id="36" presetID="9" presetClass="entr" presetSubtype="0" fill="hold" grpId="0" nodeType="afterEffect">
                                  <p:stCondLst>
                                    <p:cond delay="0"/>
                                  </p:stCondLst>
                                  <p:childTnLst>
                                    <p:set>
                                      <p:cBhvr>
                                        <p:cTn id="37" dur="1" fill="hold">
                                          <p:stCondLst>
                                            <p:cond delay="0"/>
                                          </p:stCondLst>
                                        </p:cTn>
                                        <p:tgtEl>
                                          <p:spTgt spid="168972"/>
                                        </p:tgtEl>
                                        <p:attrNameLst>
                                          <p:attrName>style.visibility</p:attrName>
                                        </p:attrNameLst>
                                      </p:cBhvr>
                                      <p:to>
                                        <p:strVal val="visible"/>
                                      </p:to>
                                    </p:set>
                                    <p:animEffect transition="in" filter="dissolve">
                                      <p:cBhvr>
                                        <p:cTn id="38" dur="500"/>
                                        <p:tgtEl>
                                          <p:spTgt spid="168972"/>
                                        </p:tgtEl>
                                      </p:cBhvr>
                                    </p:animEffect>
                                  </p:childTnLst>
                                </p:cTn>
                              </p:par>
                            </p:childTnLst>
                          </p:cTn>
                        </p:par>
                      </p:childTnLst>
                    </p:cTn>
                  </p:par>
                  <p:par>
                    <p:cTn id="39" fill="hold">
                      <p:stCondLst>
                        <p:cond delay="indefinite"/>
                      </p:stCondLst>
                      <p:childTnLst>
                        <p:par>
                          <p:cTn id="40" fill="hold">
                            <p:stCondLst>
                              <p:cond delay="0"/>
                            </p:stCondLst>
                            <p:childTnLst>
                              <p:par>
                                <p:cTn id="41" presetID="9" presetClass="entr" presetSubtype="0" fill="hold" grpId="0" nodeType="clickEffect">
                                  <p:stCondLst>
                                    <p:cond delay="0"/>
                                  </p:stCondLst>
                                  <p:childTnLst>
                                    <p:set>
                                      <p:cBhvr>
                                        <p:cTn id="42" dur="1" fill="hold">
                                          <p:stCondLst>
                                            <p:cond delay="0"/>
                                          </p:stCondLst>
                                        </p:cTn>
                                        <p:tgtEl>
                                          <p:spTgt spid="168967"/>
                                        </p:tgtEl>
                                        <p:attrNameLst>
                                          <p:attrName>style.visibility</p:attrName>
                                        </p:attrNameLst>
                                      </p:cBhvr>
                                      <p:to>
                                        <p:strVal val="visible"/>
                                      </p:to>
                                    </p:set>
                                    <p:animEffect transition="in" filter="dissolve">
                                      <p:cBhvr>
                                        <p:cTn id="43" dur="500"/>
                                        <p:tgtEl>
                                          <p:spTgt spid="168967"/>
                                        </p:tgtEl>
                                      </p:cBhvr>
                                    </p:animEffect>
                                  </p:childTnLst>
                                </p:cTn>
                              </p:par>
                            </p:childTnLst>
                          </p:cTn>
                        </p:par>
                        <p:par>
                          <p:cTn id="44" fill="hold">
                            <p:stCondLst>
                              <p:cond delay="500"/>
                            </p:stCondLst>
                            <p:childTnLst>
                              <p:par>
                                <p:cTn id="45" presetID="9" presetClass="entr" presetSubtype="0" fill="hold" grpId="0" nodeType="afterEffect">
                                  <p:stCondLst>
                                    <p:cond delay="0"/>
                                  </p:stCondLst>
                                  <p:childTnLst>
                                    <p:set>
                                      <p:cBhvr>
                                        <p:cTn id="46" dur="1" fill="hold">
                                          <p:stCondLst>
                                            <p:cond delay="0"/>
                                          </p:stCondLst>
                                        </p:cTn>
                                        <p:tgtEl>
                                          <p:spTgt spid="168973"/>
                                        </p:tgtEl>
                                        <p:attrNameLst>
                                          <p:attrName>style.visibility</p:attrName>
                                        </p:attrNameLst>
                                      </p:cBhvr>
                                      <p:to>
                                        <p:strVal val="visible"/>
                                      </p:to>
                                    </p:set>
                                    <p:animEffect transition="in" filter="dissolve">
                                      <p:cBhvr>
                                        <p:cTn id="47" dur="500"/>
                                        <p:tgtEl>
                                          <p:spTgt spid="168973"/>
                                        </p:tgtEl>
                                      </p:cBhvr>
                                    </p:animEffect>
                                  </p:childTnLst>
                                </p:cTn>
                              </p:par>
                            </p:childTnLst>
                          </p:cTn>
                        </p:par>
                      </p:childTnLst>
                    </p:cTn>
                  </p:par>
                  <p:par>
                    <p:cTn id="48" fill="hold">
                      <p:stCondLst>
                        <p:cond delay="indefinite"/>
                      </p:stCondLst>
                      <p:childTnLst>
                        <p:par>
                          <p:cTn id="49" fill="hold">
                            <p:stCondLst>
                              <p:cond delay="0"/>
                            </p:stCondLst>
                            <p:childTnLst>
                              <p:par>
                                <p:cTn id="50" presetID="9" presetClass="entr" presetSubtype="0" fill="hold" grpId="0" nodeType="clickEffect">
                                  <p:stCondLst>
                                    <p:cond delay="0"/>
                                  </p:stCondLst>
                                  <p:childTnLst>
                                    <p:set>
                                      <p:cBhvr>
                                        <p:cTn id="51" dur="1" fill="hold">
                                          <p:stCondLst>
                                            <p:cond delay="0"/>
                                          </p:stCondLst>
                                        </p:cTn>
                                        <p:tgtEl>
                                          <p:spTgt spid="168968"/>
                                        </p:tgtEl>
                                        <p:attrNameLst>
                                          <p:attrName>style.visibility</p:attrName>
                                        </p:attrNameLst>
                                      </p:cBhvr>
                                      <p:to>
                                        <p:strVal val="visible"/>
                                      </p:to>
                                    </p:set>
                                    <p:animEffect transition="in" filter="dissolve">
                                      <p:cBhvr>
                                        <p:cTn id="52" dur="500"/>
                                        <p:tgtEl>
                                          <p:spTgt spid="168968"/>
                                        </p:tgtEl>
                                      </p:cBhvr>
                                    </p:animEffect>
                                  </p:childTnLst>
                                </p:cTn>
                              </p:par>
                            </p:childTnLst>
                          </p:cTn>
                        </p:par>
                        <p:par>
                          <p:cTn id="53" fill="hold">
                            <p:stCondLst>
                              <p:cond delay="500"/>
                            </p:stCondLst>
                            <p:childTnLst>
                              <p:par>
                                <p:cTn id="54" presetID="9" presetClass="entr" presetSubtype="0" fill="hold" grpId="0" nodeType="afterEffect">
                                  <p:stCondLst>
                                    <p:cond delay="0"/>
                                  </p:stCondLst>
                                  <p:childTnLst>
                                    <p:set>
                                      <p:cBhvr>
                                        <p:cTn id="55" dur="1" fill="hold">
                                          <p:stCondLst>
                                            <p:cond delay="0"/>
                                          </p:stCondLst>
                                        </p:cTn>
                                        <p:tgtEl>
                                          <p:spTgt spid="168974"/>
                                        </p:tgtEl>
                                        <p:attrNameLst>
                                          <p:attrName>style.visibility</p:attrName>
                                        </p:attrNameLst>
                                      </p:cBhvr>
                                      <p:to>
                                        <p:strVal val="visible"/>
                                      </p:to>
                                    </p:set>
                                    <p:animEffect transition="in" filter="dissolve">
                                      <p:cBhvr>
                                        <p:cTn id="56" dur="500"/>
                                        <p:tgtEl>
                                          <p:spTgt spid="1689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8963" grpId="0" animBg="1" autoUpdateAnimBg="0"/>
      <p:bldP spid="168964" grpId="0" animBg="1" autoUpdateAnimBg="0"/>
      <p:bldP spid="168965" grpId="0" animBg="1" autoUpdateAnimBg="0"/>
      <p:bldP spid="168966" grpId="0" animBg="1" autoUpdateAnimBg="0"/>
      <p:bldP spid="168967" grpId="0" animBg="1" autoUpdateAnimBg="0"/>
      <p:bldP spid="168968" grpId="0" animBg="1" autoUpdateAnimBg="0"/>
      <p:bldP spid="168969" grpId="0" animBg="1" autoUpdateAnimBg="0"/>
      <p:bldP spid="168970" grpId="0" animBg="1" autoUpdateAnimBg="0"/>
      <p:bldP spid="168971" grpId="0" animBg="1" autoUpdateAnimBg="0"/>
      <p:bldP spid="168972" grpId="0" animBg="1" autoUpdateAnimBg="0"/>
      <p:bldP spid="168973" grpId="0" animBg="1" autoUpdateAnimBg="0"/>
      <p:bldP spid="168974" grpId="0" animBg="1"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2"/>
          <p:cNvSpPr>
            <a:spLocks noGrp="1" noChangeArrowheads="1"/>
          </p:cNvSpPr>
          <p:nvPr>
            <p:ph type="title"/>
          </p:nvPr>
        </p:nvSpPr>
        <p:spPr>
          <a:xfrm>
            <a:off x="304800" y="-228600"/>
            <a:ext cx="7010400" cy="1143000"/>
          </a:xfrm>
        </p:spPr>
        <p:txBody>
          <a:bodyPr/>
          <a:lstStyle/>
          <a:p>
            <a:r>
              <a:rPr lang="en-GB" sz="3600" b="1">
                <a:solidFill>
                  <a:srgbClr val="CC0099"/>
                </a:solidFill>
              </a:rPr>
              <a:t>Waxy Cuticle &amp; Epidermis</a:t>
            </a:r>
          </a:p>
        </p:txBody>
      </p:sp>
      <p:pic>
        <p:nvPicPr>
          <p:cNvPr id="152579" name="Picture 3" descr="leaf structure mini"/>
          <p:cNvPicPr>
            <a:picLocks noChangeAspect="1" noChangeArrowheads="1"/>
          </p:cNvPicPr>
          <p:nvPr/>
        </p:nvPicPr>
        <p:blipFill>
          <a:blip r:embed="rId3"/>
          <a:srcRect/>
          <a:stretch>
            <a:fillRect/>
          </a:stretch>
        </p:blipFill>
        <p:spPr bwMode="auto">
          <a:xfrm>
            <a:off x="0" y="790575"/>
            <a:ext cx="3336925" cy="5991225"/>
          </a:xfrm>
          <a:prstGeom prst="rect">
            <a:avLst/>
          </a:prstGeom>
          <a:noFill/>
          <a:ln w="9525">
            <a:noFill/>
            <a:miter lim="800000"/>
            <a:headEnd/>
            <a:tailEnd/>
          </a:ln>
        </p:spPr>
      </p:pic>
      <p:sp>
        <p:nvSpPr>
          <p:cNvPr id="152580" name="Text Box 4"/>
          <p:cNvSpPr txBox="1">
            <a:spLocks noChangeArrowheads="1"/>
          </p:cNvSpPr>
          <p:nvPr/>
        </p:nvSpPr>
        <p:spPr bwMode="auto">
          <a:xfrm>
            <a:off x="4724400" y="685800"/>
            <a:ext cx="2133600" cy="396875"/>
          </a:xfrm>
          <a:prstGeom prst="rect">
            <a:avLst/>
          </a:prstGeom>
          <a:noFill/>
          <a:ln w="9525">
            <a:noFill/>
            <a:miter lim="800000"/>
            <a:headEnd/>
            <a:tailEnd/>
          </a:ln>
          <a:effectLst/>
        </p:spPr>
        <p:txBody>
          <a:bodyPr>
            <a:spAutoFit/>
          </a:bodyPr>
          <a:lstStyle/>
          <a:p>
            <a:pPr algn="ctr">
              <a:spcBef>
                <a:spcPct val="50000"/>
              </a:spcBef>
            </a:pPr>
            <a:r>
              <a:rPr lang="en-GB" sz="2000" b="1">
                <a:latin typeface="Arial" charset="0"/>
              </a:rPr>
              <a:t>Waxy cuticle</a:t>
            </a:r>
          </a:p>
        </p:txBody>
      </p:sp>
      <p:sp>
        <p:nvSpPr>
          <p:cNvPr id="152586" name="Line 10"/>
          <p:cNvSpPr>
            <a:spLocks noChangeShapeType="1"/>
          </p:cNvSpPr>
          <p:nvPr/>
        </p:nvSpPr>
        <p:spPr bwMode="auto">
          <a:xfrm flipH="1">
            <a:off x="3352800" y="914400"/>
            <a:ext cx="1600200" cy="0"/>
          </a:xfrm>
          <a:prstGeom prst="line">
            <a:avLst/>
          </a:prstGeom>
          <a:noFill/>
          <a:ln w="38100">
            <a:solidFill>
              <a:srgbClr val="CC0099"/>
            </a:solidFill>
            <a:round/>
            <a:headEnd/>
            <a:tailEnd type="triangle" w="med" len="med"/>
          </a:ln>
          <a:effectLst/>
        </p:spPr>
        <p:txBody>
          <a:bodyPr/>
          <a:lstStyle/>
          <a:p>
            <a:endParaRPr lang="en-AU"/>
          </a:p>
        </p:txBody>
      </p:sp>
      <p:sp>
        <p:nvSpPr>
          <p:cNvPr id="152594" name="Text Box 18"/>
          <p:cNvSpPr txBox="1">
            <a:spLocks noChangeArrowheads="1"/>
          </p:cNvSpPr>
          <p:nvPr/>
        </p:nvSpPr>
        <p:spPr bwMode="auto">
          <a:xfrm>
            <a:off x="4724400" y="1066800"/>
            <a:ext cx="2133600" cy="396875"/>
          </a:xfrm>
          <a:prstGeom prst="rect">
            <a:avLst/>
          </a:prstGeom>
          <a:noFill/>
          <a:ln w="9525">
            <a:noFill/>
            <a:miter lim="800000"/>
            <a:headEnd/>
            <a:tailEnd/>
          </a:ln>
          <a:effectLst/>
        </p:spPr>
        <p:txBody>
          <a:bodyPr>
            <a:spAutoFit/>
          </a:bodyPr>
          <a:lstStyle/>
          <a:p>
            <a:pPr algn="ctr">
              <a:spcBef>
                <a:spcPct val="50000"/>
              </a:spcBef>
            </a:pPr>
            <a:r>
              <a:rPr lang="en-GB" sz="2000" b="1">
                <a:latin typeface="Arial" charset="0"/>
              </a:rPr>
              <a:t>Epidermis</a:t>
            </a:r>
          </a:p>
        </p:txBody>
      </p:sp>
      <p:sp>
        <p:nvSpPr>
          <p:cNvPr id="152595" name="Line 19"/>
          <p:cNvSpPr>
            <a:spLocks noChangeShapeType="1"/>
          </p:cNvSpPr>
          <p:nvPr/>
        </p:nvSpPr>
        <p:spPr bwMode="auto">
          <a:xfrm flipH="1">
            <a:off x="3429000" y="1295400"/>
            <a:ext cx="1600200" cy="0"/>
          </a:xfrm>
          <a:prstGeom prst="line">
            <a:avLst/>
          </a:prstGeom>
          <a:noFill/>
          <a:ln w="38100">
            <a:solidFill>
              <a:srgbClr val="CC0099"/>
            </a:solidFill>
            <a:round/>
            <a:headEnd/>
            <a:tailEnd type="triangle" w="med" len="med"/>
          </a:ln>
          <a:effectLst/>
        </p:spPr>
        <p:txBody>
          <a:bodyPr/>
          <a:lstStyle/>
          <a:p>
            <a:endParaRPr lang="en-AU"/>
          </a:p>
        </p:txBody>
      </p:sp>
      <p:sp>
        <p:nvSpPr>
          <p:cNvPr id="152596" name="Text Box 20"/>
          <p:cNvSpPr txBox="1">
            <a:spLocks noChangeArrowheads="1"/>
          </p:cNvSpPr>
          <p:nvPr/>
        </p:nvSpPr>
        <p:spPr bwMode="auto">
          <a:xfrm>
            <a:off x="3581400" y="1524000"/>
            <a:ext cx="4267200" cy="701675"/>
          </a:xfrm>
          <a:prstGeom prst="rect">
            <a:avLst/>
          </a:prstGeom>
          <a:noFill/>
          <a:ln w="9525">
            <a:noFill/>
            <a:miter lim="800000"/>
            <a:headEnd/>
            <a:tailEnd/>
          </a:ln>
          <a:effectLst/>
        </p:spPr>
        <p:txBody>
          <a:bodyPr>
            <a:spAutoFit/>
          </a:bodyPr>
          <a:lstStyle/>
          <a:p>
            <a:pPr>
              <a:spcBef>
                <a:spcPct val="50000"/>
              </a:spcBef>
            </a:pPr>
            <a:r>
              <a:rPr lang="en-GB" sz="2000">
                <a:latin typeface="Arial" charset="0"/>
              </a:rPr>
              <a:t>The </a:t>
            </a:r>
            <a:r>
              <a:rPr lang="en-GB" sz="2000" b="1" i="1">
                <a:latin typeface="Arial" charset="0"/>
              </a:rPr>
              <a:t>waxy cuticle</a:t>
            </a:r>
            <a:r>
              <a:rPr lang="en-GB" sz="2000">
                <a:latin typeface="Arial" charset="0"/>
              </a:rPr>
              <a:t> is a thin layer atop the epidermis.</a:t>
            </a:r>
          </a:p>
        </p:txBody>
      </p:sp>
      <p:sp>
        <p:nvSpPr>
          <p:cNvPr id="152597" name="Text Box 21"/>
          <p:cNvSpPr txBox="1">
            <a:spLocks noChangeArrowheads="1"/>
          </p:cNvSpPr>
          <p:nvPr/>
        </p:nvSpPr>
        <p:spPr bwMode="auto">
          <a:xfrm>
            <a:off x="3581400" y="2286000"/>
            <a:ext cx="4267200" cy="701675"/>
          </a:xfrm>
          <a:prstGeom prst="rect">
            <a:avLst/>
          </a:prstGeom>
          <a:noFill/>
          <a:ln w="9525">
            <a:noFill/>
            <a:miter lim="800000"/>
            <a:headEnd/>
            <a:tailEnd/>
          </a:ln>
          <a:effectLst/>
        </p:spPr>
        <p:txBody>
          <a:bodyPr>
            <a:spAutoFit/>
          </a:bodyPr>
          <a:lstStyle/>
          <a:p>
            <a:pPr>
              <a:spcBef>
                <a:spcPct val="50000"/>
              </a:spcBef>
            </a:pPr>
            <a:r>
              <a:rPr lang="en-GB" sz="2000">
                <a:latin typeface="Arial" charset="0"/>
              </a:rPr>
              <a:t>Its function is to </a:t>
            </a:r>
            <a:r>
              <a:rPr lang="en-GB" sz="2000" b="1" i="1">
                <a:latin typeface="Arial" charset="0"/>
              </a:rPr>
              <a:t>reduce the water lost</a:t>
            </a:r>
            <a:r>
              <a:rPr lang="en-GB" sz="2000">
                <a:latin typeface="Arial" charset="0"/>
              </a:rPr>
              <a:t> from the leaf.</a:t>
            </a:r>
          </a:p>
        </p:txBody>
      </p:sp>
      <p:sp>
        <p:nvSpPr>
          <p:cNvPr id="152598" name="Text Box 22"/>
          <p:cNvSpPr txBox="1">
            <a:spLocks noChangeArrowheads="1"/>
          </p:cNvSpPr>
          <p:nvPr/>
        </p:nvSpPr>
        <p:spPr bwMode="auto">
          <a:xfrm>
            <a:off x="3581400" y="3048000"/>
            <a:ext cx="4267200" cy="701675"/>
          </a:xfrm>
          <a:prstGeom prst="rect">
            <a:avLst/>
          </a:prstGeom>
          <a:noFill/>
          <a:ln w="9525">
            <a:noFill/>
            <a:miter lim="800000"/>
            <a:headEnd/>
            <a:tailEnd/>
          </a:ln>
          <a:effectLst/>
        </p:spPr>
        <p:txBody>
          <a:bodyPr>
            <a:spAutoFit/>
          </a:bodyPr>
          <a:lstStyle/>
          <a:p>
            <a:pPr>
              <a:spcBef>
                <a:spcPct val="50000"/>
              </a:spcBef>
            </a:pPr>
            <a:r>
              <a:rPr lang="en-GB" sz="2000">
                <a:latin typeface="Arial" charset="0"/>
              </a:rPr>
              <a:t>In arid conditions this cuticle layer can be quite thick.</a:t>
            </a:r>
          </a:p>
        </p:txBody>
      </p:sp>
      <p:sp>
        <p:nvSpPr>
          <p:cNvPr id="152599" name="Text Box 23"/>
          <p:cNvSpPr txBox="1">
            <a:spLocks noChangeArrowheads="1"/>
          </p:cNvSpPr>
          <p:nvPr/>
        </p:nvSpPr>
        <p:spPr bwMode="auto">
          <a:xfrm>
            <a:off x="3581400" y="3810000"/>
            <a:ext cx="4267200" cy="1006475"/>
          </a:xfrm>
          <a:prstGeom prst="rect">
            <a:avLst/>
          </a:prstGeom>
          <a:noFill/>
          <a:ln w="9525">
            <a:noFill/>
            <a:miter lim="800000"/>
            <a:headEnd/>
            <a:tailEnd/>
          </a:ln>
          <a:effectLst/>
        </p:spPr>
        <p:txBody>
          <a:bodyPr>
            <a:spAutoFit/>
          </a:bodyPr>
          <a:lstStyle/>
          <a:p>
            <a:pPr>
              <a:spcBef>
                <a:spcPct val="50000"/>
              </a:spcBef>
            </a:pPr>
            <a:r>
              <a:rPr lang="en-GB" sz="2000" b="1" i="1">
                <a:latin typeface="Arial" charset="0"/>
              </a:rPr>
              <a:t>Epidermis cells contain no chloroplasts</a:t>
            </a:r>
            <a:r>
              <a:rPr lang="en-GB" sz="2000">
                <a:latin typeface="Arial" charset="0"/>
              </a:rPr>
              <a:t> – not true of the stoma cells.</a:t>
            </a:r>
          </a:p>
        </p:txBody>
      </p:sp>
      <p:sp>
        <p:nvSpPr>
          <p:cNvPr id="152600" name="Text Box 24"/>
          <p:cNvSpPr txBox="1">
            <a:spLocks noChangeArrowheads="1"/>
          </p:cNvSpPr>
          <p:nvPr/>
        </p:nvSpPr>
        <p:spPr bwMode="auto">
          <a:xfrm>
            <a:off x="3581400" y="4876800"/>
            <a:ext cx="4267200" cy="701675"/>
          </a:xfrm>
          <a:prstGeom prst="rect">
            <a:avLst/>
          </a:prstGeom>
          <a:noFill/>
          <a:ln w="9525">
            <a:noFill/>
            <a:miter lim="800000"/>
            <a:headEnd/>
            <a:tailEnd/>
          </a:ln>
          <a:effectLst/>
        </p:spPr>
        <p:txBody>
          <a:bodyPr>
            <a:spAutoFit/>
          </a:bodyPr>
          <a:lstStyle/>
          <a:p>
            <a:pPr>
              <a:spcBef>
                <a:spcPct val="50000"/>
              </a:spcBef>
            </a:pPr>
            <a:r>
              <a:rPr lang="en-GB" sz="2000">
                <a:latin typeface="Arial" charset="0"/>
              </a:rPr>
              <a:t>They form layers on the upper and lower surfaces of the leaf.</a:t>
            </a:r>
          </a:p>
        </p:txBody>
      </p:sp>
      <p:sp>
        <p:nvSpPr>
          <p:cNvPr id="152601" name="Text Box 25"/>
          <p:cNvSpPr txBox="1">
            <a:spLocks noChangeArrowheads="1"/>
          </p:cNvSpPr>
          <p:nvPr/>
        </p:nvSpPr>
        <p:spPr bwMode="auto">
          <a:xfrm>
            <a:off x="3581400" y="5622925"/>
            <a:ext cx="4419600" cy="1311275"/>
          </a:xfrm>
          <a:prstGeom prst="rect">
            <a:avLst/>
          </a:prstGeom>
          <a:noFill/>
          <a:ln w="9525">
            <a:noFill/>
            <a:miter lim="800000"/>
            <a:headEnd/>
            <a:tailEnd/>
          </a:ln>
          <a:effectLst/>
        </p:spPr>
        <p:txBody>
          <a:bodyPr>
            <a:spAutoFit/>
          </a:bodyPr>
          <a:lstStyle/>
          <a:p>
            <a:pPr>
              <a:spcBef>
                <a:spcPct val="50000"/>
              </a:spcBef>
            </a:pPr>
            <a:r>
              <a:rPr lang="en-GB" sz="2000">
                <a:latin typeface="Arial" charset="0"/>
              </a:rPr>
              <a:t>Their function is to </a:t>
            </a:r>
            <a:r>
              <a:rPr lang="en-GB" sz="2000" b="1" i="1">
                <a:latin typeface="Arial" charset="0"/>
              </a:rPr>
              <a:t>prevent water getting out</a:t>
            </a:r>
            <a:r>
              <a:rPr lang="en-GB" sz="2000">
                <a:latin typeface="Arial" charset="0"/>
              </a:rPr>
              <a:t> and </a:t>
            </a:r>
            <a:r>
              <a:rPr lang="en-GB" sz="2000" b="1" i="1">
                <a:latin typeface="Arial" charset="0"/>
              </a:rPr>
              <a:t>stopping unwanted substances/organisms getting in</a:t>
            </a:r>
            <a:r>
              <a:rPr lang="en-GB" sz="2000">
                <a:latin typeface="Arial" charset="0"/>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52579"/>
                                        </p:tgtEl>
                                        <p:attrNameLst>
                                          <p:attrName>style.visibility</p:attrName>
                                        </p:attrNameLst>
                                      </p:cBhvr>
                                      <p:to>
                                        <p:strVal val="visible"/>
                                      </p:to>
                                    </p:set>
                                    <p:animEffect transition="in" filter="dissolve">
                                      <p:cBhvr>
                                        <p:cTn id="7" dur="500"/>
                                        <p:tgtEl>
                                          <p:spTgt spid="152579"/>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152580"/>
                                        </p:tgtEl>
                                        <p:attrNameLst>
                                          <p:attrName>style.visibility</p:attrName>
                                        </p:attrNameLst>
                                      </p:cBhvr>
                                      <p:to>
                                        <p:strVal val="visible"/>
                                      </p:to>
                                    </p:set>
                                    <p:animEffect transition="in" filter="dissolve">
                                      <p:cBhvr>
                                        <p:cTn id="11" dur="500"/>
                                        <p:tgtEl>
                                          <p:spTgt spid="152580"/>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152586"/>
                                        </p:tgtEl>
                                        <p:attrNameLst>
                                          <p:attrName>style.visibility</p:attrName>
                                        </p:attrNameLst>
                                      </p:cBhvr>
                                      <p:to>
                                        <p:strVal val="visible"/>
                                      </p:to>
                                    </p:set>
                                    <p:animEffect transition="in" filter="wipe(right)">
                                      <p:cBhvr>
                                        <p:cTn id="15" dur="500"/>
                                        <p:tgtEl>
                                          <p:spTgt spid="152586"/>
                                        </p:tgtEl>
                                      </p:cBhvr>
                                    </p:animEffect>
                                  </p:childTnLst>
                                </p:cTn>
                              </p:par>
                            </p:childTnLst>
                          </p:cTn>
                        </p:par>
                        <p:par>
                          <p:cTn id="16" fill="hold">
                            <p:stCondLst>
                              <p:cond delay="1500"/>
                            </p:stCondLst>
                            <p:childTnLst>
                              <p:par>
                                <p:cTn id="17" presetID="9" presetClass="entr" presetSubtype="0" fill="hold" grpId="0" nodeType="afterEffect">
                                  <p:stCondLst>
                                    <p:cond delay="0"/>
                                  </p:stCondLst>
                                  <p:childTnLst>
                                    <p:set>
                                      <p:cBhvr>
                                        <p:cTn id="18" dur="1" fill="hold">
                                          <p:stCondLst>
                                            <p:cond delay="0"/>
                                          </p:stCondLst>
                                        </p:cTn>
                                        <p:tgtEl>
                                          <p:spTgt spid="152596"/>
                                        </p:tgtEl>
                                        <p:attrNameLst>
                                          <p:attrName>style.visibility</p:attrName>
                                        </p:attrNameLst>
                                      </p:cBhvr>
                                      <p:to>
                                        <p:strVal val="visible"/>
                                      </p:to>
                                    </p:set>
                                    <p:animEffect transition="in" filter="dissolve">
                                      <p:cBhvr>
                                        <p:cTn id="19" dur="500"/>
                                        <p:tgtEl>
                                          <p:spTgt spid="152596"/>
                                        </p:tgtEl>
                                      </p:cBhvr>
                                    </p:animEffect>
                                  </p:childTnLst>
                                </p:cTn>
                              </p:par>
                            </p:childTnLst>
                          </p:cTn>
                        </p:par>
                        <p:par>
                          <p:cTn id="20" fill="hold">
                            <p:stCondLst>
                              <p:cond delay="2000"/>
                            </p:stCondLst>
                            <p:childTnLst>
                              <p:par>
                                <p:cTn id="21" presetID="9" presetClass="entr" presetSubtype="0" fill="hold" grpId="0" nodeType="afterEffect">
                                  <p:stCondLst>
                                    <p:cond delay="0"/>
                                  </p:stCondLst>
                                  <p:childTnLst>
                                    <p:set>
                                      <p:cBhvr>
                                        <p:cTn id="22" dur="1" fill="hold">
                                          <p:stCondLst>
                                            <p:cond delay="0"/>
                                          </p:stCondLst>
                                        </p:cTn>
                                        <p:tgtEl>
                                          <p:spTgt spid="152597"/>
                                        </p:tgtEl>
                                        <p:attrNameLst>
                                          <p:attrName>style.visibility</p:attrName>
                                        </p:attrNameLst>
                                      </p:cBhvr>
                                      <p:to>
                                        <p:strVal val="visible"/>
                                      </p:to>
                                    </p:set>
                                    <p:animEffect transition="in" filter="dissolve">
                                      <p:cBhvr>
                                        <p:cTn id="23" dur="500"/>
                                        <p:tgtEl>
                                          <p:spTgt spid="152597"/>
                                        </p:tgtEl>
                                      </p:cBhvr>
                                    </p:animEffect>
                                  </p:childTnLst>
                                </p:cTn>
                              </p:par>
                            </p:childTnLst>
                          </p:cTn>
                        </p:par>
                        <p:par>
                          <p:cTn id="24" fill="hold">
                            <p:stCondLst>
                              <p:cond delay="2500"/>
                            </p:stCondLst>
                            <p:childTnLst>
                              <p:par>
                                <p:cTn id="25" presetID="9" presetClass="entr" presetSubtype="0" fill="hold" grpId="0" nodeType="afterEffect">
                                  <p:stCondLst>
                                    <p:cond delay="0"/>
                                  </p:stCondLst>
                                  <p:childTnLst>
                                    <p:set>
                                      <p:cBhvr>
                                        <p:cTn id="26" dur="1" fill="hold">
                                          <p:stCondLst>
                                            <p:cond delay="0"/>
                                          </p:stCondLst>
                                        </p:cTn>
                                        <p:tgtEl>
                                          <p:spTgt spid="152598"/>
                                        </p:tgtEl>
                                        <p:attrNameLst>
                                          <p:attrName>style.visibility</p:attrName>
                                        </p:attrNameLst>
                                      </p:cBhvr>
                                      <p:to>
                                        <p:strVal val="visible"/>
                                      </p:to>
                                    </p:set>
                                    <p:animEffect transition="in" filter="dissolve">
                                      <p:cBhvr>
                                        <p:cTn id="27" dur="500"/>
                                        <p:tgtEl>
                                          <p:spTgt spid="152598"/>
                                        </p:tgtEl>
                                      </p:cBhvr>
                                    </p:animEffect>
                                  </p:childTnLst>
                                </p:cTn>
                              </p:par>
                            </p:childTnLst>
                          </p:cTn>
                        </p:par>
                      </p:childTnLst>
                    </p:cTn>
                  </p:par>
                  <p:par>
                    <p:cTn id="28" fill="hold">
                      <p:stCondLst>
                        <p:cond delay="indefinite"/>
                      </p:stCondLst>
                      <p:childTnLst>
                        <p:par>
                          <p:cTn id="29" fill="hold">
                            <p:stCondLst>
                              <p:cond delay="0"/>
                            </p:stCondLst>
                            <p:childTnLst>
                              <p:par>
                                <p:cTn id="30" presetID="9" presetClass="entr" presetSubtype="0" fill="hold" grpId="0" nodeType="clickEffect">
                                  <p:stCondLst>
                                    <p:cond delay="0"/>
                                  </p:stCondLst>
                                  <p:childTnLst>
                                    <p:set>
                                      <p:cBhvr>
                                        <p:cTn id="31" dur="1" fill="hold">
                                          <p:stCondLst>
                                            <p:cond delay="0"/>
                                          </p:stCondLst>
                                        </p:cTn>
                                        <p:tgtEl>
                                          <p:spTgt spid="152594"/>
                                        </p:tgtEl>
                                        <p:attrNameLst>
                                          <p:attrName>style.visibility</p:attrName>
                                        </p:attrNameLst>
                                      </p:cBhvr>
                                      <p:to>
                                        <p:strVal val="visible"/>
                                      </p:to>
                                    </p:set>
                                    <p:animEffect transition="in" filter="dissolve">
                                      <p:cBhvr>
                                        <p:cTn id="32" dur="500"/>
                                        <p:tgtEl>
                                          <p:spTgt spid="152594"/>
                                        </p:tgtEl>
                                      </p:cBhvr>
                                    </p:animEffect>
                                  </p:childTnLst>
                                </p:cTn>
                              </p:par>
                            </p:childTnLst>
                          </p:cTn>
                        </p:par>
                        <p:par>
                          <p:cTn id="33" fill="hold">
                            <p:stCondLst>
                              <p:cond delay="500"/>
                            </p:stCondLst>
                            <p:childTnLst>
                              <p:par>
                                <p:cTn id="34" presetID="22" presetClass="entr" presetSubtype="2" fill="hold" grpId="0" nodeType="afterEffect">
                                  <p:stCondLst>
                                    <p:cond delay="0"/>
                                  </p:stCondLst>
                                  <p:childTnLst>
                                    <p:set>
                                      <p:cBhvr>
                                        <p:cTn id="35" dur="1" fill="hold">
                                          <p:stCondLst>
                                            <p:cond delay="0"/>
                                          </p:stCondLst>
                                        </p:cTn>
                                        <p:tgtEl>
                                          <p:spTgt spid="152595"/>
                                        </p:tgtEl>
                                        <p:attrNameLst>
                                          <p:attrName>style.visibility</p:attrName>
                                        </p:attrNameLst>
                                      </p:cBhvr>
                                      <p:to>
                                        <p:strVal val="visible"/>
                                      </p:to>
                                    </p:set>
                                    <p:animEffect transition="in" filter="wipe(right)">
                                      <p:cBhvr>
                                        <p:cTn id="36" dur="500"/>
                                        <p:tgtEl>
                                          <p:spTgt spid="152595"/>
                                        </p:tgtEl>
                                      </p:cBhvr>
                                    </p:animEffect>
                                  </p:childTnLst>
                                </p:cTn>
                              </p:par>
                            </p:childTnLst>
                          </p:cTn>
                        </p:par>
                        <p:par>
                          <p:cTn id="37" fill="hold">
                            <p:stCondLst>
                              <p:cond delay="1000"/>
                            </p:stCondLst>
                            <p:childTnLst>
                              <p:par>
                                <p:cTn id="38" presetID="9" presetClass="entr" presetSubtype="0" fill="hold" grpId="0" nodeType="afterEffect">
                                  <p:stCondLst>
                                    <p:cond delay="0"/>
                                  </p:stCondLst>
                                  <p:childTnLst>
                                    <p:set>
                                      <p:cBhvr>
                                        <p:cTn id="39" dur="1" fill="hold">
                                          <p:stCondLst>
                                            <p:cond delay="0"/>
                                          </p:stCondLst>
                                        </p:cTn>
                                        <p:tgtEl>
                                          <p:spTgt spid="152599"/>
                                        </p:tgtEl>
                                        <p:attrNameLst>
                                          <p:attrName>style.visibility</p:attrName>
                                        </p:attrNameLst>
                                      </p:cBhvr>
                                      <p:to>
                                        <p:strVal val="visible"/>
                                      </p:to>
                                    </p:set>
                                    <p:animEffect transition="in" filter="dissolve">
                                      <p:cBhvr>
                                        <p:cTn id="40" dur="500"/>
                                        <p:tgtEl>
                                          <p:spTgt spid="152599"/>
                                        </p:tgtEl>
                                      </p:cBhvr>
                                    </p:animEffect>
                                  </p:childTnLst>
                                </p:cTn>
                              </p:par>
                            </p:childTnLst>
                          </p:cTn>
                        </p:par>
                        <p:par>
                          <p:cTn id="41" fill="hold">
                            <p:stCondLst>
                              <p:cond delay="1500"/>
                            </p:stCondLst>
                            <p:childTnLst>
                              <p:par>
                                <p:cTn id="42" presetID="9" presetClass="entr" presetSubtype="0" fill="hold" grpId="0" nodeType="afterEffect">
                                  <p:stCondLst>
                                    <p:cond delay="0"/>
                                  </p:stCondLst>
                                  <p:childTnLst>
                                    <p:set>
                                      <p:cBhvr>
                                        <p:cTn id="43" dur="1" fill="hold">
                                          <p:stCondLst>
                                            <p:cond delay="0"/>
                                          </p:stCondLst>
                                        </p:cTn>
                                        <p:tgtEl>
                                          <p:spTgt spid="152600"/>
                                        </p:tgtEl>
                                        <p:attrNameLst>
                                          <p:attrName>style.visibility</p:attrName>
                                        </p:attrNameLst>
                                      </p:cBhvr>
                                      <p:to>
                                        <p:strVal val="visible"/>
                                      </p:to>
                                    </p:set>
                                    <p:animEffect transition="in" filter="dissolve">
                                      <p:cBhvr>
                                        <p:cTn id="44" dur="500"/>
                                        <p:tgtEl>
                                          <p:spTgt spid="152600"/>
                                        </p:tgtEl>
                                      </p:cBhvr>
                                    </p:animEffect>
                                  </p:childTnLst>
                                </p:cTn>
                              </p:par>
                            </p:childTnLst>
                          </p:cTn>
                        </p:par>
                        <p:par>
                          <p:cTn id="45" fill="hold">
                            <p:stCondLst>
                              <p:cond delay="2000"/>
                            </p:stCondLst>
                            <p:childTnLst>
                              <p:par>
                                <p:cTn id="46" presetID="9" presetClass="entr" presetSubtype="0" fill="hold" grpId="0" nodeType="afterEffect">
                                  <p:stCondLst>
                                    <p:cond delay="0"/>
                                  </p:stCondLst>
                                  <p:childTnLst>
                                    <p:set>
                                      <p:cBhvr>
                                        <p:cTn id="47" dur="1" fill="hold">
                                          <p:stCondLst>
                                            <p:cond delay="0"/>
                                          </p:stCondLst>
                                        </p:cTn>
                                        <p:tgtEl>
                                          <p:spTgt spid="152601"/>
                                        </p:tgtEl>
                                        <p:attrNameLst>
                                          <p:attrName>style.visibility</p:attrName>
                                        </p:attrNameLst>
                                      </p:cBhvr>
                                      <p:to>
                                        <p:strVal val="visible"/>
                                      </p:to>
                                    </p:set>
                                    <p:animEffect transition="in" filter="dissolve">
                                      <p:cBhvr>
                                        <p:cTn id="48" dur="500"/>
                                        <p:tgtEl>
                                          <p:spTgt spid="15260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2580" grpId="0" autoUpdateAnimBg="0"/>
      <p:bldP spid="152586" grpId="0" animBg="1"/>
      <p:bldP spid="152594" grpId="0" autoUpdateAnimBg="0"/>
      <p:bldP spid="152595" grpId="0" animBg="1"/>
      <p:bldP spid="152596" grpId="0" autoUpdateAnimBg="0"/>
      <p:bldP spid="152597" grpId="0" autoUpdateAnimBg="0"/>
      <p:bldP spid="152598" grpId="0" autoUpdateAnimBg="0"/>
      <p:bldP spid="152599" grpId="0" autoUpdateAnimBg="0"/>
      <p:bldP spid="152600" grpId="0" autoUpdateAnimBg="0"/>
      <p:bldP spid="152601" grpId="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2"/>
          <p:cNvSpPr>
            <a:spLocks noGrp="1" noChangeArrowheads="1"/>
          </p:cNvSpPr>
          <p:nvPr>
            <p:ph type="title"/>
          </p:nvPr>
        </p:nvSpPr>
        <p:spPr>
          <a:xfrm>
            <a:off x="3657600" y="-152400"/>
            <a:ext cx="3810000" cy="1828800"/>
          </a:xfrm>
        </p:spPr>
        <p:txBody>
          <a:bodyPr/>
          <a:lstStyle/>
          <a:p>
            <a:r>
              <a:rPr lang="en-GB" sz="3600" b="1">
                <a:solidFill>
                  <a:srgbClr val="CC0099"/>
                </a:solidFill>
              </a:rPr>
              <a:t>Stomata</a:t>
            </a:r>
          </a:p>
        </p:txBody>
      </p:sp>
      <p:pic>
        <p:nvPicPr>
          <p:cNvPr id="160771" name="Picture 3" descr="leaf structure mini"/>
          <p:cNvPicPr>
            <a:picLocks noChangeAspect="1" noChangeArrowheads="1"/>
          </p:cNvPicPr>
          <p:nvPr/>
        </p:nvPicPr>
        <p:blipFill>
          <a:blip r:embed="rId3"/>
          <a:srcRect/>
          <a:stretch>
            <a:fillRect/>
          </a:stretch>
        </p:blipFill>
        <p:spPr bwMode="auto">
          <a:xfrm>
            <a:off x="0" y="28575"/>
            <a:ext cx="3336925" cy="5991225"/>
          </a:xfrm>
          <a:prstGeom prst="rect">
            <a:avLst/>
          </a:prstGeom>
          <a:noFill/>
          <a:ln w="9525">
            <a:noFill/>
            <a:miter lim="800000"/>
            <a:headEnd/>
            <a:tailEnd/>
          </a:ln>
        </p:spPr>
      </p:pic>
      <p:sp>
        <p:nvSpPr>
          <p:cNvPr id="160772" name="Text Box 4"/>
          <p:cNvSpPr txBox="1">
            <a:spLocks noChangeArrowheads="1"/>
          </p:cNvSpPr>
          <p:nvPr/>
        </p:nvSpPr>
        <p:spPr bwMode="auto">
          <a:xfrm>
            <a:off x="304800" y="6400800"/>
            <a:ext cx="1219200" cy="396875"/>
          </a:xfrm>
          <a:prstGeom prst="rect">
            <a:avLst/>
          </a:prstGeom>
          <a:noFill/>
          <a:ln w="9525">
            <a:noFill/>
            <a:miter lim="800000"/>
            <a:headEnd/>
            <a:tailEnd/>
          </a:ln>
          <a:effectLst/>
        </p:spPr>
        <p:txBody>
          <a:bodyPr>
            <a:spAutoFit/>
          </a:bodyPr>
          <a:lstStyle/>
          <a:p>
            <a:pPr algn="ctr">
              <a:spcBef>
                <a:spcPct val="50000"/>
              </a:spcBef>
            </a:pPr>
            <a:r>
              <a:rPr lang="en-GB" sz="2000" b="1">
                <a:latin typeface="Arial" charset="0"/>
              </a:rPr>
              <a:t>Stomata</a:t>
            </a:r>
          </a:p>
        </p:txBody>
      </p:sp>
      <p:sp>
        <p:nvSpPr>
          <p:cNvPr id="160773" name="Line 5"/>
          <p:cNvSpPr>
            <a:spLocks noChangeShapeType="1"/>
          </p:cNvSpPr>
          <p:nvPr/>
        </p:nvSpPr>
        <p:spPr bwMode="auto">
          <a:xfrm flipV="1">
            <a:off x="914400" y="5867400"/>
            <a:ext cx="533400" cy="609600"/>
          </a:xfrm>
          <a:prstGeom prst="line">
            <a:avLst/>
          </a:prstGeom>
          <a:noFill/>
          <a:ln w="38100">
            <a:solidFill>
              <a:srgbClr val="CC0099"/>
            </a:solidFill>
            <a:round/>
            <a:headEnd/>
            <a:tailEnd type="triangle" w="med" len="med"/>
          </a:ln>
          <a:effectLst/>
        </p:spPr>
        <p:txBody>
          <a:bodyPr/>
          <a:lstStyle/>
          <a:p>
            <a:endParaRPr lang="en-AU"/>
          </a:p>
        </p:txBody>
      </p:sp>
      <p:sp>
        <p:nvSpPr>
          <p:cNvPr id="160774" name="Text Box 6"/>
          <p:cNvSpPr txBox="1">
            <a:spLocks noChangeArrowheads="1"/>
          </p:cNvSpPr>
          <p:nvPr/>
        </p:nvSpPr>
        <p:spPr bwMode="auto">
          <a:xfrm>
            <a:off x="3581400" y="990600"/>
            <a:ext cx="4267200" cy="701675"/>
          </a:xfrm>
          <a:prstGeom prst="rect">
            <a:avLst/>
          </a:prstGeom>
          <a:noFill/>
          <a:ln w="9525">
            <a:noFill/>
            <a:miter lim="800000"/>
            <a:headEnd/>
            <a:tailEnd/>
          </a:ln>
          <a:effectLst/>
        </p:spPr>
        <p:txBody>
          <a:bodyPr>
            <a:spAutoFit/>
          </a:bodyPr>
          <a:lstStyle/>
          <a:p>
            <a:pPr>
              <a:spcBef>
                <a:spcPct val="50000"/>
              </a:spcBef>
            </a:pPr>
            <a:r>
              <a:rPr lang="en-GB" sz="2000">
                <a:latin typeface="Arial" charset="0"/>
              </a:rPr>
              <a:t>There are holes found in leaves called </a:t>
            </a:r>
            <a:r>
              <a:rPr lang="en-GB" sz="2000" b="1" i="1">
                <a:latin typeface="Arial" charset="0"/>
              </a:rPr>
              <a:t>stoma</a:t>
            </a:r>
            <a:r>
              <a:rPr lang="en-GB" sz="2000">
                <a:latin typeface="Arial" charset="0"/>
              </a:rPr>
              <a:t>.  </a:t>
            </a:r>
          </a:p>
        </p:txBody>
      </p:sp>
      <p:sp>
        <p:nvSpPr>
          <p:cNvPr id="160775" name="Text Box 7"/>
          <p:cNvSpPr txBox="1">
            <a:spLocks noChangeArrowheads="1"/>
          </p:cNvSpPr>
          <p:nvPr/>
        </p:nvSpPr>
        <p:spPr bwMode="auto">
          <a:xfrm>
            <a:off x="3581400" y="1812925"/>
            <a:ext cx="4267200" cy="701675"/>
          </a:xfrm>
          <a:prstGeom prst="rect">
            <a:avLst/>
          </a:prstGeom>
          <a:noFill/>
          <a:ln w="9525">
            <a:noFill/>
            <a:miter lim="800000"/>
            <a:headEnd/>
            <a:tailEnd/>
          </a:ln>
          <a:effectLst/>
        </p:spPr>
        <p:txBody>
          <a:bodyPr>
            <a:spAutoFit/>
          </a:bodyPr>
          <a:lstStyle/>
          <a:p>
            <a:pPr>
              <a:spcBef>
                <a:spcPct val="50000"/>
              </a:spcBef>
            </a:pPr>
            <a:r>
              <a:rPr lang="en-GB" sz="2000">
                <a:latin typeface="Arial" charset="0"/>
              </a:rPr>
              <a:t>These holes allows </a:t>
            </a:r>
            <a:r>
              <a:rPr lang="en-GB" sz="2000" b="1" i="1">
                <a:latin typeface="Arial" charset="0"/>
              </a:rPr>
              <a:t>gases to diffuse in and out of the leaves</a:t>
            </a:r>
            <a:r>
              <a:rPr lang="en-GB" sz="2000">
                <a:latin typeface="Arial" charset="0"/>
              </a:rPr>
              <a:t>.</a:t>
            </a:r>
          </a:p>
        </p:txBody>
      </p:sp>
      <p:sp>
        <p:nvSpPr>
          <p:cNvPr id="160776" name="Text Box 8"/>
          <p:cNvSpPr txBox="1">
            <a:spLocks noChangeArrowheads="1"/>
          </p:cNvSpPr>
          <p:nvPr/>
        </p:nvSpPr>
        <p:spPr bwMode="auto">
          <a:xfrm>
            <a:off x="3581400" y="2574925"/>
            <a:ext cx="4419600" cy="701675"/>
          </a:xfrm>
          <a:prstGeom prst="rect">
            <a:avLst/>
          </a:prstGeom>
          <a:noFill/>
          <a:ln w="9525">
            <a:noFill/>
            <a:miter lim="800000"/>
            <a:headEnd/>
            <a:tailEnd/>
          </a:ln>
          <a:effectLst/>
        </p:spPr>
        <p:txBody>
          <a:bodyPr>
            <a:spAutoFit/>
          </a:bodyPr>
          <a:lstStyle/>
          <a:p>
            <a:pPr>
              <a:spcBef>
                <a:spcPct val="50000"/>
              </a:spcBef>
            </a:pPr>
            <a:r>
              <a:rPr lang="en-GB" sz="2000">
                <a:latin typeface="Arial" charset="0"/>
              </a:rPr>
              <a:t>The stoma are formed by </a:t>
            </a:r>
            <a:r>
              <a:rPr lang="en-GB" sz="2000" b="1" i="1">
                <a:latin typeface="Arial" charset="0"/>
              </a:rPr>
              <a:t>two highly specialized epidermis cells</a:t>
            </a:r>
            <a:r>
              <a:rPr lang="en-GB" sz="2000">
                <a:latin typeface="Arial" charset="0"/>
              </a:rPr>
              <a:t>. </a:t>
            </a:r>
          </a:p>
        </p:txBody>
      </p:sp>
      <p:sp>
        <p:nvSpPr>
          <p:cNvPr id="160778" name="Text Box 10"/>
          <p:cNvSpPr txBox="1">
            <a:spLocks noChangeArrowheads="1"/>
          </p:cNvSpPr>
          <p:nvPr/>
        </p:nvSpPr>
        <p:spPr bwMode="auto">
          <a:xfrm>
            <a:off x="3581400" y="3336925"/>
            <a:ext cx="4419600" cy="1006475"/>
          </a:xfrm>
          <a:prstGeom prst="rect">
            <a:avLst/>
          </a:prstGeom>
          <a:noFill/>
          <a:ln w="9525">
            <a:noFill/>
            <a:miter lim="800000"/>
            <a:headEnd/>
            <a:tailEnd/>
          </a:ln>
          <a:effectLst/>
        </p:spPr>
        <p:txBody>
          <a:bodyPr>
            <a:spAutoFit/>
          </a:bodyPr>
          <a:lstStyle/>
          <a:p>
            <a:pPr>
              <a:spcBef>
                <a:spcPct val="50000"/>
              </a:spcBef>
            </a:pPr>
            <a:r>
              <a:rPr lang="en-GB" sz="2000">
                <a:latin typeface="Arial" charset="0"/>
              </a:rPr>
              <a:t>These cells, called </a:t>
            </a:r>
            <a:r>
              <a:rPr lang="en-GB" sz="2000" b="1" i="1">
                <a:latin typeface="Arial" charset="0"/>
              </a:rPr>
              <a:t>guard cells</a:t>
            </a:r>
            <a:r>
              <a:rPr lang="en-GB" sz="2000">
                <a:latin typeface="Arial" charset="0"/>
              </a:rPr>
              <a:t>, are the only epidermis cells that contain chloroplasts.</a:t>
            </a:r>
          </a:p>
        </p:txBody>
      </p:sp>
      <p:sp>
        <p:nvSpPr>
          <p:cNvPr id="160779" name="Text Box 11"/>
          <p:cNvSpPr txBox="1">
            <a:spLocks noChangeArrowheads="1"/>
          </p:cNvSpPr>
          <p:nvPr/>
        </p:nvSpPr>
        <p:spPr bwMode="auto">
          <a:xfrm>
            <a:off x="3581400" y="4403725"/>
            <a:ext cx="4419600" cy="1006475"/>
          </a:xfrm>
          <a:prstGeom prst="rect">
            <a:avLst/>
          </a:prstGeom>
          <a:noFill/>
          <a:ln w="9525">
            <a:noFill/>
            <a:miter lim="800000"/>
            <a:headEnd/>
            <a:tailEnd/>
          </a:ln>
          <a:effectLst/>
        </p:spPr>
        <p:txBody>
          <a:bodyPr>
            <a:spAutoFit/>
          </a:bodyPr>
          <a:lstStyle/>
          <a:p>
            <a:pPr>
              <a:spcBef>
                <a:spcPct val="50000"/>
              </a:spcBef>
            </a:pPr>
            <a:r>
              <a:rPr lang="en-GB" sz="2000">
                <a:latin typeface="Arial" charset="0"/>
              </a:rPr>
              <a:t>The </a:t>
            </a:r>
            <a:r>
              <a:rPr lang="en-GB" sz="2000" b="1" i="1">
                <a:latin typeface="Arial" charset="0"/>
              </a:rPr>
              <a:t>stoma open and close</a:t>
            </a:r>
            <a:r>
              <a:rPr lang="en-GB" sz="2000">
                <a:latin typeface="Arial" charset="0"/>
              </a:rPr>
              <a:t> depending upon the requirements of the plant. </a:t>
            </a:r>
          </a:p>
        </p:txBody>
      </p:sp>
      <p:sp>
        <p:nvSpPr>
          <p:cNvPr id="160780" name="Text Box 12"/>
          <p:cNvSpPr txBox="1">
            <a:spLocks noChangeArrowheads="1"/>
          </p:cNvSpPr>
          <p:nvPr/>
        </p:nvSpPr>
        <p:spPr bwMode="auto">
          <a:xfrm>
            <a:off x="3581400" y="5546725"/>
            <a:ext cx="4419600" cy="1006475"/>
          </a:xfrm>
          <a:prstGeom prst="rect">
            <a:avLst/>
          </a:prstGeom>
          <a:noFill/>
          <a:ln w="9525">
            <a:noFill/>
            <a:miter lim="800000"/>
            <a:headEnd/>
            <a:tailEnd/>
          </a:ln>
          <a:effectLst/>
        </p:spPr>
        <p:txBody>
          <a:bodyPr>
            <a:spAutoFit/>
          </a:bodyPr>
          <a:lstStyle/>
          <a:p>
            <a:pPr>
              <a:spcBef>
                <a:spcPct val="50000"/>
              </a:spcBef>
            </a:pPr>
            <a:r>
              <a:rPr lang="en-GB" sz="2000">
                <a:latin typeface="Arial" charset="0"/>
              </a:rPr>
              <a:t>It is through these stoma that </a:t>
            </a:r>
            <a:r>
              <a:rPr lang="en-GB" sz="2000" b="1" i="1">
                <a:latin typeface="Arial" charset="0"/>
              </a:rPr>
              <a:t>water</a:t>
            </a:r>
            <a:r>
              <a:rPr lang="en-GB" sz="2000">
                <a:latin typeface="Arial" charset="0"/>
              </a:rPr>
              <a:t> leaves the leaf, the process that powers </a:t>
            </a:r>
            <a:r>
              <a:rPr lang="en-GB" sz="2000" b="1" i="1">
                <a:latin typeface="Arial" charset="0"/>
              </a:rPr>
              <a:t>transpiration</a:t>
            </a:r>
            <a:r>
              <a:rPr lang="en-GB" sz="2000">
                <a:latin typeface="Arial" charset="0"/>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60771"/>
                                        </p:tgtEl>
                                        <p:attrNameLst>
                                          <p:attrName>style.visibility</p:attrName>
                                        </p:attrNameLst>
                                      </p:cBhvr>
                                      <p:to>
                                        <p:strVal val="visible"/>
                                      </p:to>
                                    </p:set>
                                    <p:animEffect transition="in" filter="dissolve">
                                      <p:cBhvr>
                                        <p:cTn id="7" dur="500"/>
                                        <p:tgtEl>
                                          <p:spTgt spid="160771"/>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160772"/>
                                        </p:tgtEl>
                                        <p:attrNameLst>
                                          <p:attrName>style.visibility</p:attrName>
                                        </p:attrNameLst>
                                      </p:cBhvr>
                                      <p:to>
                                        <p:strVal val="visible"/>
                                      </p:to>
                                    </p:set>
                                    <p:animEffect transition="in" filter="dissolve">
                                      <p:cBhvr>
                                        <p:cTn id="11" dur="500"/>
                                        <p:tgtEl>
                                          <p:spTgt spid="160772"/>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160773"/>
                                        </p:tgtEl>
                                        <p:attrNameLst>
                                          <p:attrName>style.visibility</p:attrName>
                                        </p:attrNameLst>
                                      </p:cBhvr>
                                      <p:to>
                                        <p:strVal val="visible"/>
                                      </p:to>
                                    </p:set>
                                    <p:animEffect transition="in" filter="wipe(down)">
                                      <p:cBhvr>
                                        <p:cTn id="15" dur="500"/>
                                        <p:tgtEl>
                                          <p:spTgt spid="160773"/>
                                        </p:tgtEl>
                                      </p:cBhvr>
                                    </p:animEffect>
                                  </p:childTnLst>
                                </p:cTn>
                              </p:par>
                            </p:childTnLst>
                          </p:cTn>
                        </p:par>
                        <p:par>
                          <p:cTn id="16" fill="hold">
                            <p:stCondLst>
                              <p:cond delay="1500"/>
                            </p:stCondLst>
                            <p:childTnLst>
                              <p:par>
                                <p:cTn id="17" presetID="9" presetClass="entr" presetSubtype="0" fill="hold" grpId="0" nodeType="afterEffect">
                                  <p:stCondLst>
                                    <p:cond delay="5000"/>
                                  </p:stCondLst>
                                  <p:childTnLst>
                                    <p:set>
                                      <p:cBhvr>
                                        <p:cTn id="18" dur="1" fill="hold">
                                          <p:stCondLst>
                                            <p:cond delay="0"/>
                                          </p:stCondLst>
                                        </p:cTn>
                                        <p:tgtEl>
                                          <p:spTgt spid="160774"/>
                                        </p:tgtEl>
                                        <p:attrNameLst>
                                          <p:attrName>style.visibility</p:attrName>
                                        </p:attrNameLst>
                                      </p:cBhvr>
                                      <p:to>
                                        <p:strVal val="visible"/>
                                      </p:to>
                                    </p:set>
                                    <p:animEffect transition="in" filter="dissolve">
                                      <p:cBhvr>
                                        <p:cTn id="19" dur="500"/>
                                        <p:tgtEl>
                                          <p:spTgt spid="160774"/>
                                        </p:tgtEl>
                                      </p:cBhvr>
                                    </p:animEffect>
                                  </p:childTnLst>
                                </p:cTn>
                              </p:par>
                            </p:childTnLst>
                          </p:cTn>
                        </p:par>
                        <p:par>
                          <p:cTn id="20" fill="hold">
                            <p:stCondLst>
                              <p:cond delay="7000"/>
                            </p:stCondLst>
                            <p:childTnLst>
                              <p:par>
                                <p:cTn id="21" presetID="9" presetClass="entr" presetSubtype="0" fill="hold" grpId="0" nodeType="afterEffect">
                                  <p:stCondLst>
                                    <p:cond delay="5000"/>
                                  </p:stCondLst>
                                  <p:childTnLst>
                                    <p:set>
                                      <p:cBhvr>
                                        <p:cTn id="22" dur="1" fill="hold">
                                          <p:stCondLst>
                                            <p:cond delay="0"/>
                                          </p:stCondLst>
                                        </p:cTn>
                                        <p:tgtEl>
                                          <p:spTgt spid="160775"/>
                                        </p:tgtEl>
                                        <p:attrNameLst>
                                          <p:attrName>style.visibility</p:attrName>
                                        </p:attrNameLst>
                                      </p:cBhvr>
                                      <p:to>
                                        <p:strVal val="visible"/>
                                      </p:to>
                                    </p:set>
                                    <p:animEffect transition="in" filter="dissolve">
                                      <p:cBhvr>
                                        <p:cTn id="23" dur="500"/>
                                        <p:tgtEl>
                                          <p:spTgt spid="160775"/>
                                        </p:tgtEl>
                                      </p:cBhvr>
                                    </p:animEffect>
                                  </p:childTnLst>
                                </p:cTn>
                              </p:par>
                            </p:childTnLst>
                          </p:cTn>
                        </p:par>
                        <p:par>
                          <p:cTn id="24" fill="hold">
                            <p:stCondLst>
                              <p:cond delay="12500"/>
                            </p:stCondLst>
                            <p:childTnLst>
                              <p:par>
                                <p:cTn id="25" presetID="9" presetClass="entr" presetSubtype="0" fill="hold" grpId="0" nodeType="afterEffect">
                                  <p:stCondLst>
                                    <p:cond delay="5000"/>
                                  </p:stCondLst>
                                  <p:childTnLst>
                                    <p:set>
                                      <p:cBhvr>
                                        <p:cTn id="26" dur="1" fill="hold">
                                          <p:stCondLst>
                                            <p:cond delay="0"/>
                                          </p:stCondLst>
                                        </p:cTn>
                                        <p:tgtEl>
                                          <p:spTgt spid="160776"/>
                                        </p:tgtEl>
                                        <p:attrNameLst>
                                          <p:attrName>style.visibility</p:attrName>
                                        </p:attrNameLst>
                                      </p:cBhvr>
                                      <p:to>
                                        <p:strVal val="visible"/>
                                      </p:to>
                                    </p:set>
                                    <p:animEffect transition="in" filter="dissolve">
                                      <p:cBhvr>
                                        <p:cTn id="27" dur="500"/>
                                        <p:tgtEl>
                                          <p:spTgt spid="160776"/>
                                        </p:tgtEl>
                                      </p:cBhvr>
                                    </p:animEffect>
                                  </p:childTnLst>
                                </p:cTn>
                              </p:par>
                            </p:childTnLst>
                          </p:cTn>
                        </p:par>
                        <p:par>
                          <p:cTn id="28" fill="hold">
                            <p:stCondLst>
                              <p:cond delay="18000"/>
                            </p:stCondLst>
                            <p:childTnLst>
                              <p:par>
                                <p:cTn id="29" presetID="9" presetClass="entr" presetSubtype="0" fill="hold" grpId="0" nodeType="afterEffect">
                                  <p:stCondLst>
                                    <p:cond delay="5000"/>
                                  </p:stCondLst>
                                  <p:childTnLst>
                                    <p:set>
                                      <p:cBhvr>
                                        <p:cTn id="30" dur="1" fill="hold">
                                          <p:stCondLst>
                                            <p:cond delay="0"/>
                                          </p:stCondLst>
                                        </p:cTn>
                                        <p:tgtEl>
                                          <p:spTgt spid="160778"/>
                                        </p:tgtEl>
                                        <p:attrNameLst>
                                          <p:attrName>style.visibility</p:attrName>
                                        </p:attrNameLst>
                                      </p:cBhvr>
                                      <p:to>
                                        <p:strVal val="visible"/>
                                      </p:to>
                                    </p:set>
                                    <p:animEffect transition="in" filter="dissolve">
                                      <p:cBhvr>
                                        <p:cTn id="31" dur="500"/>
                                        <p:tgtEl>
                                          <p:spTgt spid="160778"/>
                                        </p:tgtEl>
                                      </p:cBhvr>
                                    </p:animEffect>
                                  </p:childTnLst>
                                </p:cTn>
                              </p:par>
                            </p:childTnLst>
                          </p:cTn>
                        </p:par>
                        <p:par>
                          <p:cTn id="32" fill="hold">
                            <p:stCondLst>
                              <p:cond delay="23500"/>
                            </p:stCondLst>
                            <p:childTnLst>
                              <p:par>
                                <p:cTn id="33" presetID="9" presetClass="entr" presetSubtype="0" fill="hold" grpId="0" nodeType="afterEffect">
                                  <p:stCondLst>
                                    <p:cond delay="7000"/>
                                  </p:stCondLst>
                                  <p:childTnLst>
                                    <p:set>
                                      <p:cBhvr>
                                        <p:cTn id="34" dur="1" fill="hold">
                                          <p:stCondLst>
                                            <p:cond delay="0"/>
                                          </p:stCondLst>
                                        </p:cTn>
                                        <p:tgtEl>
                                          <p:spTgt spid="160779"/>
                                        </p:tgtEl>
                                        <p:attrNameLst>
                                          <p:attrName>style.visibility</p:attrName>
                                        </p:attrNameLst>
                                      </p:cBhvr>
                                      <p:to>
                                        <p:strVal val="visible"/>
                                      </p:to>
                                    </p:set>
                                    <p:animEffect transition="in" filter="dissolve">
                                      <p:cBhvr>
                                        <p:cTn id="35" dur="500"/>
                                        <p:tgtEl>
                                          <p:spTgt spid="160779"/>
                                        </p:tgtEl>
                                      </p:cBhvr>
                                    </p:animEffect>
                                  </p:childTnLst>
                                </p:cTn>
                              </p:par>
                            </p:childTnLst>
                          </p:cTn>
                        </p:par>
                        <p:par>
                          <p:cTn id="36" fill="hold">
                            <p:stCondLst>
                              <p:cond delay="31000"/>
                            </p:stCondLst>
                            <p:childTnLst>
                              <p:par>
                                <p:cTn id="37" presetID="9" presetClass="entr" presetSubtype="0" fill="hold" grpId="0" nodeType="afterEffect">
                                  <p:stCondLst>
                                    <p:cond delay="8000"/>
                                  </p:stCondLst>
                                  <p:childTnLst>
                                    <p:set>
                                      <p:cBhvr>
                                        <p:cTn id="38" dur="1" fill="hold">
                                          <p:stCondLst>
                                            <p:cond delay="0"/>
                                          </p:stCondLst>
                                        </p:cTn>
                                        <p:tgtEl>
                                          <p:spTgt spid="160780"/>
                                        </p:tgtEl>
                                        <p:attrNameLst>
                                          <p:attrName>style.visibility</p:attrName>
                                        </p:attrNameLst>
                                      </p:cBhvr>
                                      <p:to>
                                        <p:strVal val="visible"/>
                                      </p:to>
                                    </p:set>
                                    <p:animEffect transition="in" filter="dissolve">
                                      <p:cBhvr>
                                        <p:cTn id="39" dur="500"/>
                                        <p:tgtEl>
                                          <p:spTgt spid="1607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0772" grpId="0" autoUpdateAnimBg="0"/>
      <p:bldP spid="160773" grpId="0" animBg="1"/>
      <p:bldP spid="160774" grpId="0" autoUpdateAnimBg="0"/>
      <p:bldP spid="160775" grpId="0" autoUpdateAnimBg="0"/>
      <p:bldP spid="160776" grpId="0" autoUpdateAnimBg="0"/>
      <p:bldP spid="160778" grpId="0" autoUpdateAnimBg="0"/>
      <p:bldP spid="160779" grpId="0" autoUpdateAnimBg="0"/>
      <p:bldP spid="160780" grpId="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2"/>
          <p:cNvSpPr>
            <a:spLocks noGrp="1" noChangeArrowheads="1"/>
          </p:cNvSpPr>
          <p:nvPr>
            <p:ph type="title"/>
          </p:nvPr>
        </p:nvSpPr>
        <p:spPr>
          <a:xfrm>
            <a:off x="304800" y="-228600"/>
            <a:ext cx="7010400" cy="1143000"/>
          </a:xfrm>
        </p:spPr>
        <p:txBody>
          <a:bodyPr/>
          <a:lstStyle/>
          <a:p>
            <a:r>
              <a:rPr lang="en-GB" sz="3600" b="1">
                <a:solidFill>
                  <a:srgbClr val="CC0099"/>
                </a:solidFill>
              </a:rPr>
              <a:t>Palisade Mesophyll Layer</a:t>
            </a:r>
          </a:p>
        </p:txBody>
      </p:sp>
      <p:pic>
        <p:nvPicPr>
          <p:cNvPr id="156675" name="Picture 3" descr="leaf structure mini"/>
          <p:cNvPicPr>
            <a:picLocks noChangeAspect="1" noChangeArrowheads="1"/>
          </p:cNvPicPr>
          <p:nvPr/>
        </p:nvPicPr>
        <p:blipFill>
          <a:blip r:embed="rId3"/>
          <a:srcRect/>
          <a:stretch>
            <a:fillRect/>
          </a:stretch>
        </p:blipFill>
        <p:spPr bwMode="auto">
          <a:xfrm>
            <a:off x="0" y="790575"/>
            <a:ext cx="3336925" cy="5991225"/>
          </a:xfrm>
          <a:prstGeom prst="rect">
            <a:avLst/>
          </a:prstGeom>
          <a:noFill/>
          <a:ln w="9525">
            <a:noFill/>
            <a:miter lim="800000"/>
            <a:headEnd/>
            <a:tailEnd/>
          </a:ln>
        </p:spPr>
      </p:pic>
      <p:sp>
        <p:nvSpPr>
          <p:cNvPr id="156678" name="Text Box 6"/>
          <p:cNvSpPr txBox="1">
            <a:spLocks noChangeArrowheads="1"/>
          </p:cNvSpPr>
          <p:nvPr/>
        </p:nvSpPr>
        <p:spPr bwMode="auto">
          <a:xfrm>
            <a:off x="4343400" y="2209800"/>
            <a:ext cx="3352800" cy="396875"/>
          </a:xfrm>
          <a:prstGeom prst="rect">
            <a:avLst/>
          </a:prstGeom>
          <a:noFill/>
          <a:ln w="9525">
            <a:noFill/>
            <a:miter lim="800000"/>
            <a:headEnd/>
            <a:tailEnd/>
          </a:ln>
          <a:effectLst/>
        </p:spPr>
        <p:txBody>
          <a:bodyPr>
            <a:spAutoFit/>
          </a:bodyPr>
          <a:lstStyle/>
          <a:p>
            <a:pPr algn="ctr">
              <a:spcBef>
                <a:spcPct val="50000"/>
              </a:spcBef>
            </a:pPr>
            <a:r>
              <a:rPr lang="en-GB" sz="2000" b="1">
                <a:latin typeface="Arial" charset="0"/>
              </a:rPr>
              <a:t>Palisade mesophyll layer</a:t>
            </a:r>
          </a:p>
        </p:txBody>
      </p:sp>
      <p:sp>
        <p:nvSpPr>
          <p:cNvPr id="156679" name="Line 7"/>
          <p:cNvSpPr>
            <a:spLocks noChangeShapeType="1"/>
          </p:cNvSpPr>
          <p:nvPr/>
        </p:nvSpPr>
        <p:spPr bwMode="auto">
          <a:xfrm flipH="1">
            <a:off x="3429000" y="2438400"/>
            <a:ext cx="990600" cy="0"/>
          </a:xfrm>
          <a:prstGeom prst="line">
            <a:avLst/>
          </a:prstGeom>
          <a:noFill/>
          <a:ln w="38100">
            <a:solidFill>
              <a:srgbClr val="CC0099"/>
            </a:solidFill>
            <a:round/>
            <a:headEnd/>
            <a:tailEnd type="triangle" w="med" len="med"/>
          </a:ln>
          <a:effectLst/>
        </p:spPr>
        <p:txBody>
          <a:bodyPr/>
          <a:lstStyle/>
          <a:p>
            <a:endParaRPr lang="en-AU"/>
          </a:p>
        </p:txBody>
      </p:sp>
      <p:sp>
        <p:nvSpPr>
          <p:cNvPr id="156680" name="Text Box 8"/>
          <p:cNvSpPr txBox="1">
            <a:spLocks noChangeArrowheads="1"/>
          </p:cNvSpPr>
          <p:nvPr/>
        </p:nvSpPr>
        <p:spPr bwMode="auto">
          <a:xfrm>
            <a:off x="3581400" y="1066800"/>
            <a:ext cx="4267200" cy="1006475"/>
          </a:xfrm>
          <a:prstGeom prst="rect">
            <a:avLst/>
          </a:prstGeom>
          <a:noFill/>
          <a:ln w="9525">
            <a:noFill/>
            <a:miter lim="800000"/>
            <a:headEnd/>
            <a:tailEnd/>
          </a:ln>
          <a:effectLst/>
        </p:spPr>
        <p:txBody>
          <a:bodyPr>
            <a:spAutoFit/>
          </a:bodyPr>
          <a:lstStyle/>
          <a:p>
            <a:pPr>
              <a:spcBef>
                <a:spcPct val="50000"/>
              </a:spcBef>
            </a:pPr>
            <a:r>
              <a:rPr lang="en-GB" sz="2000">
                <a:latin typeface="Arial" charset="0"/>
              </a:rPr>
              <a:t>The </a:t>
            </a:r>
            <a:r>
              <a:rPr lang="en-GB" sz="2000" b="1" i="1">
                <a:latin typeface="Arial" charset="0"/>
              </a:rPr>
              <a:t>palisade mesophyll layer</a:t>
            </a:r>
            <a:r>
              <a:rPr lang="en-GB" sz="2000">
                <a:latin typeface="Arial" charset="0"/>
              </a:rPr>
              <a:t> is where </a:t>
            </a:r>
            <a:r>
              <a:rPr lang="en-GB" sz="2000" b="1" i="1">
                <a:latin typeface="Arial" charset="0"/>
              </a:rPr>
              <a:t>most of the photosynthesis</a:t>
            </a:r>
            <a:r>
              <a:rPr lang="en-GB" sz="2000">
                <a:latin typeface="Arial" charset="0"/>
              </a:rPr>
              <a:t> occurs in the leaf.  </a:t>
            </a:r>
          </a:p>
        </p:txBody>
      </p:sp>
      <p:sp>
        <p:nvSpPr>
          <p:cNvPr id="156682" name="Text Box 10"/>
          <p:cNvSpPr txBox="1">
            <a:spLocks noChangeArrowheads="1"/>
          </p:cNvSpPr>
          <p:nvPr/>
        </p:nvSpPr>
        <p:spPr bwMode="auto">
          <a:xfrm>
            <a:off x="3581400" y="2895600"/>
            <a:ext cx="4267200" cy="1006475"/>
          </a:xfrm>
          <a:prstGeom prst="rect">
            <a:avLst/>
          </a:prstGeom>
          <a:noFill/>
          <a:ln w="9525">
            <a:noFill/>
            <a:miter lim="800000"/>
            <a:headEnd/>
            <a:tailEnd/>
          </a:ln>
          <a:effectLst/>
        </p:spPr>
        <p:txBody>
          <a:bodyPr>
            <a:spAutoFit/>
          </a:bodyPr>
          <a:lstStyle/>
          <a:p>
            <a:pPr>
              <a:spcBef>
                <a:spcPct val="50000"/>
              </a:spcBef>
            </a:pPr>
            <a:r>
              <a:rPr lang="en-GB" sz="2000">
                <a:latin typeface="Arial" charset="0"/>
              </a:rPr>
              <a:t>The palisade cells contain </a:t>
            </a:r>
            <a:r>
              <a:rPr lang="en-GB" sz="2000" b="1" i="1">
                <a:latin typeface="Arial" charset="0"/>
              </a:rPr>
              <a:t>a lot of chloroplasts</a:t>
            </a:r>
            <a:r>
              <a:rPr lang="en-GB" sz="2000">
                <a:latin typeface="Arial" charset="0"/>
              </a:rPr>
              <a:t> to help them perform this photosynthesis.</a:t>
            </a:r>
          </a:p>
        </p:txBody>
      </p:sp>
      <p:sp>
        <p:nvSpPr>
          <p:cNvPr id="156684" name="Text Box 12"/>
          <p:cNvSpPr txBox="1">
            <a:spLocks noChangeArrowheads="1"/>
          </p:cNvSpPr>
          <p:nvPr/>
        </p:nvSpPr>
        <p:spPr bwMode="auto">
          <a:xfrm>
            <a:off x="3581400" y="4038600"/>
            <a:ext cx="4267200" cy="1006475"/>
          </a:xfrm>
          <a:prstGeom prst="rect">
            <a:avLst/>
          </a:prstGeom>
          <a:noFill/>
          <a:ln w="9525">
            <a:noFill/>
            <a:miter lim="800000"/>
            <a:headEnd/>
            <a:tailEnd/>
          </a:ln>
          <a:effectLst/>
        </p:spPr>
        <p:txBody>
          <a:bodyPr>
            <a:spAutoFit/>
          </a:bodyPr>
          <a:lstStyle/>
          <a:p>
            <a:pPr>
              <a:spcBef>
                <a:spcPct val="50000"/>
              </a:spcBef>
            </a:pPr>
            <a:r>
              <a:rPr lang="en-GB" sz="2000">
                <a:latin typeface="Arial" charset="0"/>
              </a:rPr>
              <a:t>The palisade cells </a:t>
            </a:r>
            <a:r>
              <a:rPr lang="en-GB" sz="2000" b="1" i="1">
                <a:latin typeface="Arial" charset="0"/>
              </a:rPr>
              <a:t>are closely packed together</a:t>
            </a:r>
            <a:r>
              <a:rPr lang="en-GB" sz="2000">
                <a:latin typeface="Arial" charset="0"/>
              </a:rPr>
              <a:t> to maximize light absorption.</a:t>
            </a:r>
          </a:p>
        </p:txBody>
      </p:sp>
      <p:sp>
        <p:nvSpPr>
          <p:cNvPr id="156685" name="Text Box 13"/>
          <p:cNvSpPr txBox="1">
            <a:spLocks noChangeArrowheads="1"/>
          </p:cNvSpPr>
          <p:nvPr/>
        </p:nvSpPr>
        <p:spPr bwMode="auto">
          <a:xfrm>
            <a:off x="3581400" y="5165725"/>
            <a:ext cx="4419600" cy="1006475"/>
          </a:xfrm>
          <a:prstGeom prst="rect">
            <a:avLst/>
          </a:prstGeom>
          <a:noFill/>
          <a:ln w="9525">
            <a:noFill/>
            <a:miter lim="800000"/>
            <a:headEnd/>
            <a:tailEnd/>
          </a:ln>
          <a:effectLst/>
        </p:spPr>
        <p:txBody>
          <a:bodyPr>
            <a:spAutoFit/>
          </a:bodyPr>
          <a:lstStyle/>
          <a:p>
            <a:pPr>
              <a:spcBef>
                <a:spcPct val="50000"/>
              </a:spcBef>
            </a:pPr>
            <a:r>
              <a:rPr lang="en-GB" sz="2000" dirty="0">
                <a:latin typeface="Arial" charset="0"/>
              </a:rPr>
              <a:t>In the leaf cross-section we can see the palisade cells are </a:t>
            </a:r>
            <a:r>
              <a:rPr lang="en-GB" sz="2000" b="1" i="1" dirty="0">
                <a:latin typeface="Arial" charset="0"/>
              </a:rPr>
              <a:t>only found in the upper part of the leaf</a:t>
            </a:r>
            <a:r>
              <a:rPr lang="en-GB" sz="2000" dirty="0">
                <a:latin typeface="Arial" charset="0"/>
              </a:rPr>
              <a:t>.</a:t>
            </a: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156675"/>
                                        </p:tgtEl>
                                        <p:attrNameLst>
                                          <p:attrName>style.visibility</p:attrName>
                                        </p:attrNameLst>
                                      </p:cBhvr>
                                      <p:to>
                                        <p:strVal val="visible"/>
                                      </p:to>
                                    </p:set>
                                    <p:animEffect transition="in" filter="dissolve">
                                      <p:cBhvr>
                                        <p:cTn id="7" dur="500"/>
                                        <p:tgtEl>
                                          <p:spTgt spid="156675"/>
                                        </p:tgtEl>
                                      </p:cBhvr>
                                    </p:animEffect>
                                  </p:childTnLst>
                                </p:cTn>
                              </p:par>
                            </p:childTnLst>
                          </p:cTn>
                        </p:par>
                        <p:par>
                          <p:cTn id="8" fill="hold">
                            <p:stCondLst>
                              <p:cond delay="500"/>
                            </p:stCondLst>
                            <p:childTnLst>
                              <p:par>
                                <p:cTn id="9" presetID="9" presetClass="entr" presetSubtype="0" fill="hold" grpId="0" nodeType="afterEffect">
                                  <p:stCondLst>
                                    <p:cond delay="0"/>
                                  </p:stCondLst>
                                  <p:childTnLst>
                                    <p:set>
                                      <p:cBhvr>
                                        <p:cTn id="10" dur="1" fill="hold">
                                          <p:stCondLst>
                                            <p:cond delay="0"/>
                                          </p:stCondLst>
                                        </p:cTn>
                                        <p:tgtEl>
                                          <p:spTgt spid="156678"/>
                                        </p:tgtEl>
                                        <p:attrNameLst>
                                          <p:attrName>style.visibility</p:attrName>
                                        </p:attrNameLst>
                                      </p:cBhvr>
                                      <p:to>
                                        <p:strVal val="visible"/>
                                      </p:to>
                                    </p:set>
                                    <p:animEffect transition="in" filter="dissolve">
                                      <p:cBhvr>
                                        <p:cTn id="11" dur="500"/>
                                        <p:tgtEl>
                                          <p:spTgt spid="156678"/>
                                        </p:tgtEl>
                                      </p:cBhvr>
                                    </p:animEffect>
                                  </p:childTnLst>
                                </p:cTn>
                              </p:par>
                            </p:childTnLst>
                          </p:cTn>
                        </p:par>
                        <p:par>
                          <p:cTn id="12" fill="hold">
                            <p:stCondLst>
                              <p:cond delay="1000"/>
                            </p:stCondLst>
                            <p:childTnLst>
                              <p:par>
                                <p:cTn id="13" presetID="22" presetClass="entr" presetSubtype="2" fill="hold" grpId="0" nodeType="afterEffect">
                                  <p:stCondLst>
                                    <p:cond delay="0"/>
                                  </p:stCondLst>
                                  <p:childTnLst>
                                    <p:set>
                                      <p:cBhvr>
                                        <p:cTn id="14" dur="1" fill="hold">
                                          <p:stCondLst>
                                            <p:cond delay="0"/>
                                          </p:stCondLst>
                                        </p:cTn>
                                        <p:tgtEl>
                                          <p:spTgt spid="156679"/>
                                        </p:tgtEl>
                                        <p:attrNameLst>
                                          <p:attrName>style.visibility</p:attrName>
                                        </p:attrNameLst>
                                      </p:cBhvr>
                                      <p:to>
                                        <p:strVal val="visible"/>
                                      </p:to>
                                    </p:set>
                                    <p:animEffect transition="in" filter="wipe(right)">
                                      <p:cBhvr>
                                        <p:cTn id="15" dur="500"/>
                                        <p:tgtEl>
                                          <p:spTgt spid="156679"/>
                                        </p:tgtEl>
                                      </p:cBhvr>
                                    </p:animEffect>
                                  </p:childTnLst>
                                </p:cTn>
                              </p:par>
                            </p:childTnLst>
                          </p:cTn>
                        </p:par>
                        <p:par>
                          <p:cTn id="16" fill="hold">
                            <p:stCondLst>
                              <p:cond delay="1500"/>
                            </p:stCondLst>
                            <p:childTnLst>
                              <p:par>
                                <p:cTn id="17" presetID="9" presetClass="entr" presetSubtype="0" fill="hold" grpId="0" nodeType="afterEffect">
                                  <p:stCondLst>
                                    <p:cond delay="0"/>
                                  </p:stCondLst>
                                  <p:childTnLst>
                                    <p:set>
                                      <p:cBhvr>
                                        <p:cTn id="18" dur="1" fill="hold">
                                          <p:stCondLst>
                                            <p:cond delay="0"/>
                                          </p:stCondLst>
                                        </p:cTn>
                                        <p:tgtEl>
                                          <p:spTgt spid="156680"/>
                                        </p:tgtEl>
                                        <p:attrNameLst>
                                          <p:attrName>style.visibility</p:attrName>
                                        </p:attrNameLst>
                                      </p:cBhvr>
                                      <p:to>
                                        <p:strVal val="visible"/>
                                      </p:to>
                                    </p:set>
                                    <p:animEffect transition="in" filter="dissolve">
                                      <p:cBhvr>
                                        <p:cTn id="19" dur="500"/>
                                        <p:tgtEl>
                                          <p:spTgt spid="156680"/>
                                        </p:tgtEl>
                                      </p:cBhvr>
                                    </p:animEffect>
                                  </p:childTnLst>
                                </p:cTn>
                              </p:par>
                            </p:childTnLst>
                          </p:cTn>
                        </p:par>
                        <p:par>
                          <p:cTn id="20" fill="hold">
                            <p:stCondLst>
                              <p:cond delay="2000"/>
                            </p:stCondLst>
                            <p:childTnLst>
                              <p:par>
                                <p:cTn id="21" presetID="9" presetClass="entr" presetSubtype="0" fill="hold" grpId="0" nodeType="afterEffect">
                                  <p:stCondLst>
                                    <p:cond delay="10000"/>
                                  </p:stCondLst>
                                  <p:childTnLst>
                                    <p:set>
                                      <p:cBhvr>
                                        <p:cTn id="22" dur="1" fill="hold">
                                          <p:stCondLst>
                                            <p:cond delay="0"/>
                                          </p:stCondLst>
                                        </p:cTn>
                                        <p:tgtEl>
                                          <p:spTgt spid="156682"/>
                                        </p:tgtEl>
                                        <p:attrNameLst>
                                          <p:attrName>style.visibility</p:attrName>
                                        </p:attrNameLst>
                                      </p:cBhvr>
                                      <p:to>
                                        <p:strVal val="visible"/>
                                      </p:to>
                                    </p:set>
                                    <p:animEffect transition="in" filter="dissolve">
                                      <p:cBhvr>
                                        <p:cTn id="23" dur="500"/>
                                        <p:tgtEl>
                                          <p:spTgt spid="156682"/>
                                        </p:tgtEl>
                                      </p:cBhvr>
                                    </p:animEffect>
                                  </p:childTnLst>
                                </p:cTn>
                              </p:par>
                            </p:childTnLst>
                          </p:cTn>
                        </p:par>
                        <p:par>
                          <p:cTn id="24" fill="hold">
                            <p:stCondLst>
                              <p:cond delay="12500"/>
                            </p:stCondLst>
                            <p:childTnLst>
                              <p:par>
                                <p:cTn id="25" presetID="9" presetClass="entr" presetSubtype="0" fill="hold" grpId="0" nodeType="afterEffect">
                                  <p:stCondLst>
                                    <p:cond delay="10000"/>
                                  </p:stCondLst>
                                  <p:childTnLst>
                                    <p:set>
                                      <p:cBhvr>
                                        <p:cTn id="26" dur="1" fill="hold">
                                          <p:stCondLst>
                                            <p:cond delay="0"/>
                                          </p:stCondLst>
                                        </p:cTn>
                                        <p:tgtEl>
                                          <p:spTgt spid="156684"/>
                                        </p:tgtEl>
                                        <p:attrNameLst>
                                          <p:attrName>style.visibility</p:attrName>
                                        </p:attrNameLst>
                                      </p:cBhvr>
                                      <p:to>
                                        <p:strVal val="visible"/>
                                      </p:to>
                                    </p:set>
                                    <p:animEffect transition="in" filter="dissolve">
                                      <p:cBhvr>
                                        <p:cTn id="27" dur="500"/>
                                        <p:tgtEl>
                                          <p:spTgt spid="156684"/>
                                        </p:tgtEl>
                                      </p:cBhvr>
                                    </p:animEffect>
                                  </p:childTnLst>
                                </p:cTn>
                              </p:par>
                            </p:childTnLst>
                          </p:cTn>
                        </p:par>
                        <p:par>
                          <p:cTn id="28" fill="hold">
                            <p:stCondLst>
                              <p:cond delay="23000"/>
                            </p:stCondLst>
                            <p:childTnLst>
                              <p:par>
                                <p:cTn id="29" presetID="9" presetClass="entr" presetSubtype="0" fill="hold" grpId="0" nodeType="afterEffect">
                                  <p:stCondLst>
                                    <p:cond delay="10000"/>
                                  </p:stCondLst>
                                  <p:childTnLst>
                                    <p:set>
                                      <p:cBhvr>
                                        <p:cTn id="30" dur="1" fill="hold">
                                          <p:stCondLst>
                                            <p:cond delay="0"/>
                                          </p:stCondLst>
                                        </p:cTn>
                                        <p:tgtEl>
                                          <p:spTgt spid="156685"/>
                                        </p:tgtEl>
                                        <p:attrNameLst>
                                          <p:attrName>style.visibility</p:attrName>
                                        </p:attrNameLst>
                                      </p:cBhvr>
                                      <p:to>
                                        <p:strVal val="visible"/>
                                      </p:to>
                                    </p:set>
                                    <p:animEffect transition="in" filter="dissolve">
                                      <p:cBhvr>
                                        <p:cTn id="31" dur="500"/>
                                        <p:tgtEl>
                                          <p:spTgt spid="1566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6678" grpId="0" autoUpdateAnimBg="0"/>
      <p:bldP spid="156679" grpId="0" animBg="1"/>
      <p:bldP spid="156680" grpId="0" autoUpdateAnimBg="0"/>
      <p:bldP spid="156682" grpId="0" autoUpdateAnimBg="0"/>
      <p:bldP spid="156684" grpId="0" autoUpdateAnimBg="0"/>
      <p:bldP spid="156685" grpId="0" autoUpdateAnimBg="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112</TotalTime>
  <Words>733</Words>
  <Application>Microsoft Office PowerPoint</Application>
  <PresentationFormat>On-screen Show (4:3)</PresentationFormat>
  <Paragraphs>62</Paragraphs>
  <Slides>20</Slides>
  <Notes>5</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Office Theme</vt:lpstr>
      <vt:lpstr>Slide 1</vt:lpstr>
      <vt:lpstr>Slide 2</vt:lpstr>
      <vt:lpstr>Slide 3</vt:lpstr>
      <vt:lpstr>Slide 4</vt:lpstr>
      <vt:lpstr>X section of a leaf</vt:lpstr>
      <vt:lpstr>Key Words</vt:lpstr>
      <vt:lpstr>Waxy Cuticle &amp; Epidermis</vt:lpstr>
      <vt:lpstr>Stomata</vt:lpstr>
      <vt:lpstr>Palisade Mesophyll Layer</vt:lpstr>
      <vt:lpstr>Slide 10</vt:lpstr>
      <vt:lpstr>Slide 11</vt:lpstr>
      <vt:lpstr>Slide 12</vt:lpstr>
      <vt:lpstr>Slide 13</vt:lpstr>
      <vt:lpstr>Photosynthesis</vt:lpstr>
      <vt:lpstr>Slide 15</vt:lpstr>
      <vt:lpstr>Slide 16</vt:lpstr>
      <vt:lpstr>Slide 17</vt:lpstr>
      <vt:lpstr>Chlorophyll molecule</vt:lpstr>
      <vt:lpstr>Slide 19</vt:lpstr>
      <vt:lpstr>Slide 20</vt:lpstr>
    </vt:vector>
  </TitlesOfParts>
  <Company>Department of Education and Training</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tca</dc:creator>
  <cp:lastModifiedBy>tca</cp:lastModifiedBy>
  <cp:revision>11</cp:revision>
  <dcterms:created xsi:type="dcterms:W3CDTF">2008-09-11T02:58:02Z</dcterms:created>
  <dcterms:modified xsi:type="dcterms:W3CDTF">2008-09-12T05:16:32Z</dcterms:modified>
</cp:coreProperties>
</file>